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678" r:id="rId2"/>
  </p:sldMasterIdLst>
  <p:sldIdLst>
    <p:sldId id="257" r:id="rId3"/>
    <p:sldId id="297" r:id="rId4"/>
    <p:sldId id="286" r:id="rId5"/>
    <p:sldId id="287" r:id="rId6"/>
    <p:sldId id="299" r:id="rId7"/>
    <p:sldId id="300" r:id="rId8"/>
    <p:sldId id="307" r:id="rId9"/>
    <p:sldId id="309" r:id="rId10"/>
    <p:sldId id="310" r:id="rId11"/>
    <p:sldId id="314" r:id="rId12"/>
    <p:sldId id="311" r:id="rId13"/>
    <p:sldId id="312" r:id="rId14"/>
    <p:sldId id="302" r:id="rId15"/>
    <p:sldId id="303" r:id="rId16"/>
    <p:sldId id="304" r:id="rId17"/>
    <p:sldId id="298" r:id="rId18"/>
    <p:sldId id="393" r:id="rId19"/>
  </p:sldIdLst>
  <p:sldSz cx="9144000" cy="6858000" type="screen4x3"/>
  <p:notesSz cx="6858000" cy="9144000"/>
  <p:defaultTextStyle>
    <a:defPPr>
      <a:defRPr lang="zh-CN"/>
    </a:defPPr>
    <a:lvl1pPr algn="l" rtl="0" fontAlgn="base">
      <a:spcBef>
        <a:spcPct val="0"/>
      </a:spcBef>
      <a:spcAft>
        <a:spcPct val="0"/>
      </a:spcAft>
      <a:buFont typeface="Arial" pitchFamily="34" charset="0"/>
      <a:defRPr sz="2400" b="1"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2400" b="1"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2400" b="1"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2400" b="1"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2400" b="1" kern="1200">
        <a:solidFill>
          <a:schemeClr val="tx1"/>
        </a:solidFill>
        <a:latin typeface="Arial" pitchFamily="34" charset="0"/>
        <a:ea typeface="宋体" pitchFamily="2" charset="-122"/>
        <a:cs typeface="+mn-cs"/>
      </a:defRPr>
    </a:lvl5pPr>
    <a:lvl6pPr marL="2286000" algn="l" defTabSz="914400" rtl="0" eaLnBrk="1" latinLnBrk="0" hangingPunct="1">
      <a:defRPr sz="2400" b="1" kern="1200">
        <a:solidFill>
          <a:schemeClr val="tx1"/>
        </a:solidFill>
        <a:latin typeface="Arial" pitchFamily="34" charset="0"/>
        <a:ea typeface="宋体" pitchFamily="2" charset="-122"/>
        <a:cs typeface="+mn-cs"/>
      </a:defRPr>
    </a:lvl6pPr>
    <a:lvl7pPr marL="2743200" algn="l" defTabSz="914400" rtl="0" eaLnBrk="1" latinLnBrk="0" hangingPunct="1">
      <a:defRPr sz="2400" b="1" kern="1200">
        <a:solidFill>
          <a:schemeClr val="tx1"/>
        </a:solidFill>
        <a:latin typeface="Arial" pitchFamily="34" charset="0"/>
        <a:ea typeface="宋体" pitchFamily="2" charset="-122"/>
        <a:cs typeface="+mn-cs"/>
      </a:defRPr>
    </a:lvl7pPr>
    <a:lvl8pPr marL="3200400" algn="l" defTabSz="914400" rtl="0" eaLnBrk="1" latinLnBrk="0" hangingPunct="1">
      <a:defRPr sz="2400" b="1" kern="1200">
        <a:solidFill>
          <a:schemeClr val="tx1"/>
        </a:solidFill>
        <a:latin typeface="Arial" pitchFamily="34" charset="0"/>
        <a:ea typeface="宋体" pitchFamily="2" charset="-122"/>
        <a:cs typeface="+mn-cs"/>
      </a:defRPr>
    </a:lvl8pPr>
    <a:lvl9pPr marL="3657600" algn="l" defTabSz="914400" rtl="0" eaLnBrk="1" latinLnBrk="0" hangingPunct="1">
      <a:defRPr sz="2400" b="1"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CCFF99"/>
    <a:srgbClr val="99FF99"/>
    <a:srgbClr val="FF0000"/>
    <a:srgbClr val="66FFCC"/>
    <a:srgbClr val="0000FF"/>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9" d="100"/>
          <a:sy n="89" d="100"/>
        </p:scale>
        <p:origin x="-103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2.wmf"/><Relationship Id="rId7" Type="http://schemas.openxmlformats.org/officeDocument/2006/relationships/image" Target="../media/image16.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10" Type="http://schemas.openxmlformats.org/officeDocument/2006/relationships/image" Target="../media/image19.wmf"/><Relationship Id="rId4" Type="http://schemas.openxmlformats.org/officeDocument/2006/relationships/image" Target="../media/image13.wmf"/><Relationship Id="rId9"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20.wmf"/><Relationship Id="rId6" Type="http://schemas.openxmlformats.org/officeDocument/2006/relationships/image" Target="../media/image14.wmf"/><Relationship Id="rId11" Type="http://schemas.openxmlformats.org/officeDocument/2006/relationships/image" Target="../media/image22.wmf"/><Relationship Id="rId5" Type="http://schemas.openxmlformats.org/officeDocument/2006/relationships/image" Target="../media/image13.wmf"/><Relationship Id="rId10" Type="http://schemas.openxmlformats.org/officeDocument/2006/relationships/image" Target="../media/image21.wmf"/><Relationship Id="rId4" Type="http://schemas.openxmlformats.org/officeDocument/2006/relationships/image" Target="../media/image12.wmf"/><Relationship Id="rId9"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en-US"/>
          </a:p>
        </p:txBody>
      </p:sp>
      <p:sp>
        <p:nvSpPr>
          <p:cNvPr id="5" name="页脚占位符 4"/>
          <p:cNvSpPr>
            <a:spLocks noGrp="1"/>
          </p:cNvSpPr>
          <p:nvPr>
            <p:ph type="ftr" sz="quarter" idx="11"/>
          </p:nvPr>
        </p:nvSpPr>
        <p:spPr/>
        <p:txBody>
          <a:bodyPr/>
          <a:lstStyle>
            <a:lvl1pPr>
              <a:defRPr smtClean="0"/>
            </a:lvl1pPr>
          </a:lstStyle>
          <a:p>
            <a:pPr>
              <a:defRPr/>
            </a:pPr>
            <a:endParaRPr lang="en-US"/>
          </a:p>
        </p:txBody>
      </p:sp>
      <p:sp>
        <p:nvSpPr>
          <p:cNvPr id="6" name="灯片编号占位符 5"/>
          <p:cNvSpPr>
            <a:spLocks noGrp="1"/>
          </p:cNvSpPr>
          <p:nvPr>
            <p:ph type="sldNum" sz="quarter" idx="12"/>
          </p:nvPr>
        </p:nvSpPr>
        <p:spPr/>
        <p:txBody>
          <a:bodyPr/>
          <a:lstStyle>
            <a:lvl1pPr>
              <a:defRPr smtClean="0"/>
            </a:lvl1pPr>
          </a:lstStyle>
          <a:p>
            <a:pPr>
              <a:defRPr/>
            </a:pPr>
            <a:fld id="{1CFD351B-C4D5-43EE-9E3D-C3AD0CEBBF7B}" type="slidenum">
              <a:rPr lang="zh-CN" altLang="en-US"/>
              <a:pPr>
                <a:defRPr/>
              </a:pPr>
              <a:t>‹#›</a:t>
            </a:fld>
            <a:endParaRPr lang="en-US"/>
          </a:p>
        </p:txBody>
      </p:sp>
    </p:spTree>
  </p:cSld>
  <p:clrMapOvr>
    <a:masterClrMapping/>
  </p:clrMapOvr>
  <p:transition spd="med">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en-US"/>
          </a:p>
        </p:txBody>
      </p:sp>
      <p:sp>
        <p:nvSpPr>
          <p:cNvPr id="5" name="页脚占位符 4"/>
          <p:cNvSpPr>
            <a:spLocks noGrp="1"/>
          </p:cNvSpPr>
          <p:nvPr>
            <p:ph type="ftr" sz="quarter" idx="11"/>
          </p:nvPr>
        </p:nvSpPr>
        <p:spPr/>
        <p:txBody>
          <a:bodyPr/>
          <a:lstStyle>
            <a:lvl1pPr>
              <a:defRPr smtClean="0"/>
            </a:lvl1pPr>
          </a:lstStyle>
          <a:p>
            <a:pPr>
              <a:defRPr/>
            </a:pPr>
            <a:endParaRPr lang="en-US"/>
          </a:p>
        </p:txBody>
      </p:sp>
      <p:sp>
        <p:nvSpPr>
          <p:cNvPr id="6" name="灯片编号占位符 5"/>
          <p:cNvSpPr>
            <a:spLocks noGrp="1"/>
          </p:cNvSpPr>
          <p:nvPr>
            <p:ph type="sldNum" sz="quarter" idx="12"/>
          </p:nvPr>
        </p:nvSpPr>
        <p:spPr/>
        <p:txBody>
          <a:bodyPr/>
          <a:lstStyle>
            <a:lvl1pPr>
              <a:defRPr smtClean="0"/>
            </a:lvl1pPr>
          </a:lstStyle>
          <a:p>
            <a:pPr>
              <a:defRPr/>
            </a:pPr>
            <a:fld id="{57AE64A3-89BC-45E9-841F-ECE8F25D4CE2}" type="slidenum">
              <a:rPr lang="zh-CN" altLang="en-US"/>
              <a:pPr>
                <a:defRPr/>
              </a:pPr>
              <a:t>‹#›</a:t>
            </a:fld>
            <a:endParaRPr lang="en-US"/>
          </a:p>
        </p:txBody>
      </p:sp>
    </p:spTree>
  </p:cSld>
  <p:clrMapOvr>
    <a:masterClrMapping/>
  </p:clrMapOvr>
  <p:transition spd="med">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en-US"/>
          </a:p>
        </p:txBody>
      </p:sp>
      <p:sp>
        <p:nvSpPr>
          <p:cNvPr id="5" name="页脚占位符 4"/>
          <p:cNvSpPr>
            <a:spLocks noGrp="1"/>
          </p:cNvSpPr>
          <p:nvPr>
            <p:ph type="ftr" sz="quarter" idx="11"/>
          </p:nvPr>
        </p:nvSpPr>
        <p:spPr/>
        <p:txBody>
          <a:bodyPr/>
          <a:lstStyle>
            <a:lvl1pPr>
              <a:defRPr smtClean="0"/>
            </a:lvl1pPr>
          </a:lstStyle>
          <a:p>
            <a:pPr>
              <a:defRPr/>
            </a:pPr>
            <a:endParaRPr lang="en-US"/>
          </a:p>
        </p:txBody>
      </p:sp>
      <p:sp>
        <p:nvSpPr>
          <p:cNvPr id="6" name="灯片编号占位符 5"/>
          <p:cNvSpPr>
            <a:spLocks noGrp="1"/>
          </p:cNvSpPr>
          <p:nvPr>
            <p:ph type="sldNum" sz="quarter" idx="12"/>
          </p:nvPr>
        </p:nvSpPr>
        <p:spPr/>
        <p:txBody>
          <a:bodyPr/>
          <a:lstStyle>
            <a:lvl1pPr>
              <a:defRPr smtClean="0"/>
            </a:lvl1pPr>
          </a:lstStyle>
          <a:p>
            <a:pPr>
              <a:defRPr/>
            </a:pPr>
            <a:fld id="{424A8E29-C627-4B6F-BA3E-4B1C77063AFB}" type="slidenum">
              <a:rPr lang="zh-CN" altLang="en-US"/>
              <a:pPr>
                <a:defRPr/>
              </a:pPr>
              <a:t>‹#›</a:t>
            </a:fld>
            <a:endParaRPr lang="en-US"/>
          </a:p>
        </p:txBody>
      </p:sp>
    </p:spTree>
  </p:cSld>
  <p:clrMapOvr>
    <a:masterClrMapping/>
  </p:clrMapOvr>
  <p:transition spd="med">
    <p:wheel spokes="3"/>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p:txBody>
          <a:bodyPr/>
          <a:lstStyle>
            <a:lvl1pPr>
              <a:defRPr smtClean="0"/>
            </a:lvl1pPr>
          </a:lstStyle>
          <a:p>
            <a:pPr>
              <a:defRPr/>
            </a:pPr>
            <a:endParaRPr lang="en-US"/>
          </a:p>
        </p:txBody>
      </p:sp>
      <p:sp>
        <p:nvSpPr>
          <p:cNvPr id="7" name="页脚占位符 6"/>
          <p:cNvSpPr>
            <a:spLocks noGrp="1"/>
          </p:cNvSpPr>
          <p:nvPr>
            <p:ph type="ftr" sz="quarter" idx="11"/>
          </p:nvPr>
        </p:nvSpPr>
        <p:spPr/>
        <p:txBody>
          <a:bodyPr/>
          <a:lstStyle>
            <a:lvl1pPr>
              <a:defRPr smtClean="0"/>
            </a:lvl1pPr>
          </a:lstStyle>
          <a:p>
            <a:pPr>
              <a:defRPr/>
            </a:pPr>
            <a:endParaRPr lang="en-US"/>
          </a:p>
        </p:txBody>
      </p:sp>
      <p:sp>
        <p:nvSpPr>
          <p:cNvPr id="8" name="灯片编号占位符 7"/>
          <p:cNvSpPr>
            <a:spLocks noGrp="1"/>
          </p:cNvSpPr>
          <p:nvPr>
            <p:ph type="sldNum" sz="quarter" idx="12"/>
          </p:nvPr>
        </p:nvSpPr>
        <p:spPr/>
        <p:txBody>
          <a:bodyPr/>
          <a:lstStyle>
            <a:lvl1pPr>
              <a:defRPr smtClean="0"/>
            </a:lvl1pPr>
          </a:lstStyle>
          <a:p>
            <a:pPr>
              <a:defRPr/>
            </a:pPr>
            <a:fld id="{C639C3D2-B800-45A2-860C-384A6986A708}" type="slidenum">
              <a:rPr lang="zh-CN" altLang="en-US"/>
              <a:pPr>
                <a:defRPr/>
              </a:pPr>
              <a:t>‹#›</a:t>
            </a:fld>
            <a:endParaRPr lang="en-US"/>
          </a:p>
        </p:txBody>
      </p:sp>
    </p:spTree>
  </p:cSld>
  <p:clrMapOvr>
    <a:masterClrMapping/>
  </p:clrMapOvr>
  <p:transition spd="med">
    <p:wheel spokes="3"/>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p:txBody>
          <a:bodyPr/>
          <a:lstStyle>
            <a:lvl1pPr>
              <a:defRPr smtClean="0"/>
            </a:lvl1pPr>
          </a:lstStyle>
          <a:p>
            <a:pPr>
              <a:defRPr/>
            </a:pPr>
            <a:endParaRPr lang="en-US"/>
          </a:p>
        </p:txBody>
      </p:sp>
      <p:sp>
        <p:nvSpPr>
          <p:cNvPr id="7" name="页脚占位符 6"/>
          <p:cNvSpPr>
            <a:spLocks noGrp="1"/>
          </p:cNvSpPr>
          <p:nvPr>
            <p:ph type="ftr" sz="quarter" idx="11"/>
          </p:nvPr>
        </p:nvSpPr>
        <p:spPr/>
        <p:txBody>
          <a:bodyPr/>
          <a:lstStyle>
            <a:lvl1pPr>
              <a:defRPr smtClean="0"/>
            </a:lvl1pPr>
          </a:lstStyle>
          <a:p>
            <a:pPr>
              <a:defRPr/>
            </a:pPr>
            <a:endParaRPr lang="en-US"/>
          </a:p>
        </p:txBody>
      </p:sp>
      <p:sp>
        <p:nvSpPr>
          <p:cNvPr id="8" name="灯片编号占位符 7"/>
          <p:cNvSpPr>
            <a:spLocks noGrp="1"/>
          </p:cNvSpPr>
          <p:nvPr>
            <p:ph type="sldNum" sz="quarter" idx="12"/>
          </p:nvPr>
        </p:nvSpPr>
        <p:spPr/>
        <p:txBody>
          <a:bodyPr/>
          <a:lstStyle>
            <a:lvl1pPr>
              <a:defRPr smtClean="0"/>
            </a:lvl1pPr>
          </a:lstStyle>
          <a:p>
            <a:pPr>
              <a:defRPr/>
            </a:pPr>
            <a:fld id="{CE068A10-8460-4F48-8E81-219F061AA6A7}" type="slidenum">
              <a:rPr lang="zh-CN" altLang="en-US"/>
              <a:pPr>
                <a:defRPr/>
              </a:pPr>
              <a:t>‹#›</a:t>
            </a:fld>
            <a:endParaRPr lang="en-US"/>
          </a:p>
        </p:txBody>
      </p:sp>
    </p:spTree>
  </p:cSld>
  <p:clrMapOvr>
    <a:masterClrMapping/>
  </p:clrMapOvr>
  <p:transition spd="med">
    <p:wheel spokes="3"/>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zh-CN" altLang="zh-CN"/>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C84551D5-E0F7-4A7D-8F46-31D4EF3E742B}" type="slidenum">
              <a:rPr lang="zh-CN" altLang="zh-CN"/>
              <a:pPr>
                <a:defRPr/>
              </a:pPr>
              <a:t>‹#›</a:t>
            </a:fld>
            <a:endParaRPr lang="zh-CN"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zh-CN" altLang="zh-CN"/>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53BA3C73-1E31-4639-865D-73F7A972407C}" type="slidenum">
              <a:rPr lang="zh-CN" altLang="zh-CN"/>
              <a:pPr>
                <a:defRPr/>
              </a:pPr>
              <a:t>‹#›</a:t>
            </a:fld>
            <a:endParaRPr lang="zh-CN"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smtClean="0"/>
            </a:lvl1pPr>
          </a:lstStyle>
          <a:p>
            <a:pPr>
              <a:defRPr/>
            </a:pPr>
            <a:endParaRPr lang="zh-CN" altLang="zh-CN"/>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F7FA2120-75C7-43E1-B84C-EA9755252899}" type="slidenum">
              <a:rPr lang="zh-CN" altLang="zh-CN"/>
              <a:pPr>
                <a:defRPr/>
              </a:pPr>
              <a:t>‹#›</a:t>
            </a:fld>
            <a:endParaRPr lang="zh-CN"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smtClean="0"/>
            </a:lvl1pPr>
          </a:lstStyle>
          <a:p>
            <a:pPr>
              <a:defRPr/>
            </a:pPr>
            <a:endParaRPr lang="zh-CN" altLang="zh-CN"/>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80D2E358-7D4A-4E57-9E81-C395A07ADF6B}" type="slidenum">
              <a:rPr lang="zh-CN" altLang="zh-CN"/>
              <a:pPr>
                <a:defRPr/>
              </a:pPr>
              <a:t>‹#›</a:t>
            </a:fld>
            <a:endParaRPr lang="zh-CN"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smtClean="0"/>
            </a:lvl1pPr>
          </a:lstStyle>
          <a:p>
            <a:pPr>
              <a:defRPr/>
            </a:pPr>
            <a:endParaRPr lang="zh-CN" altLang="zh-CN"/>
          </a:p>
        </p:txBody>
      </p:sp>
      <p:sp>
        <p:nvSpPr>
          <p:cNvPr id="8" name="页脚占位符 7"/>
          <p:cNvSpPr>
            <a:spLocks noGrp="1"/>
          </p:cNvSpPr>
          <p:nvPr>
            <p:ph type="ftr" sz="quarter" idx="11"/>
          </p:nvPr>
        </p:nvSpPr>
        <p:spPr/>
        <p:txBody>
          <a:bodyPr/>
          <a:lstStyle>
            <a:lvl1pPr>
              <a:defRPr smtClean="0"/>
            </a:lvl1pPr>
          </a:lstStyle>
          <a:p>
            <a:pPr>
              <a:defRPr/>
            </a:pPr>
            <a:endParaRPr lang="zh-CN" altLang="zh-CN"/>
          </a:p>
        </p:txBody>
      </p:sp>
      <p:sp>
        <p:nvSpPr>
          <p:cNvPr id="9" name="灯片编号占位符 8"/>
          <p:cNvSpPr>
            <a:spLocks noGrp="1"/>
          </p:cNvSpPr>
          <p:nvPr>
            <p:ph type="sldNum" sz="quarter" idx="12"/>
          </p:nvPr>
        </p:nvSpPr>
        <p:spPr/>
        <p:txBody>
          <a:bodyPr/>
          <a:lstStyle>
            <a:lvl1pPr>
              <a:defRPr smtClean="0"/>
            </a:lvl1pPr>
          </a:lstStyle>
          <a:p>
            <a:pPr>
              <a:defRPr/>
            </a:pPr>
            <a:fld id="{E0D95645-AD2F-4D27-B384-458632D93E53}" type="slidenum">
              <a:rPr lang="zh-CN" altLang="zh-CN"/>
              <a:pPr>
                <a:defRPr/>
              </a:pPr>
              <a:t>‹#›</a:t>
            </a:fld>
            <a:endParaRPr lang="zh-CN"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smtClean="0"/>
            </a:lvl1pPr>
          </a:lstStyle>
          <a:p>
            <a:pPr>
              <a:defRPr/>
            </a:pPr>
            <a:endParaRPr lang="zh-CN" altLang="zh-CN"/>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302B687-D3B5-4234-87BA-26F5F54EEA6B}" type="slidenum">
              <a:rPr lang="zh-CN" altLang="zh-CN"/>
              <a:pPr>
                <a:defRPr/>
              </a:pPr>
              <a:t>‹#›</a:t>
            </a:fld>
            <a:endParaRPr lang="zh-CN"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en-US"/>
          </a:p>
        </p:txBody>
      </p:sp>
      <p:sp>
        <p:nvSpPr>
          <p:cNvPr id="5" name="页脚占位符 4"/>
          <p:cNvSpPr>
            <a:spLocks noGrp="1"/>
          </p:cNvSpPr>
          <p:nvPr>
            <p:ph type="ftr" sz="quarter" idx="11"/>
          </p:nvPr>
        </p:nvSpPr>
        <p:spPr/>
        <p:txBody>
          <a:bodyPr/>
          <a:lstStyle>
            <a:lvl1pPr>
              <a:defRPr smtClean="0"/>
            </a:lvl1pPr>
          </a:lstStyle>
          <a:p>
            <a:pPr>
              <a:defRPr/>
            </a:pPr>
            <a:endParaRPr lang="en-US"/>
          </a:p>
        </p:txBody>
      </p:sp>
      <p:sp>
        <p:nvSpPr>
          <p:cNvPr id="6" name="灯片编号占位符 5"/>
          <p:cNvSpPr>
            <a:spLocks noGrp="1"/>
          </p:cNvSpPr>
          <p:nvPr>
            <p:ph type="sldNum" sz="quarter" idx="12"/>
          </p:nvPr>
        </p:nvSpPr>
        <p:spPr/>
        <p:txBody>
          <a:bodyPr/>
          <a:lstStyle>
            <a:lvl1pPr>
              <a:defRPr smtClean="0"/>
            </a:lvl1pPr>
          </a:lstStyle>
          <a:p>
            <a:pPr>
              <a:defRPr/>
            </a:pPr>
            <a:fld id="{3B7B80EE-056B-4E9D-87A3-9AF5FDAFCF6B}" type="slidenum">
              <a:rPr lang="zh-CN" altLang="en-US"/>
              <a:pPr>
                <a:defRPr/>
              </a:pPr>
              <a:t>‹#›</a:t>
            </a:fld>
            <a:endParaRPr lang="en-US"/>
          </a:p>
        </p:txBody>
      </p:sp>
    </p:spTree>
  </p:cSld>
  <p:clrMapOvr>
    <a:masterClrMapping/>
  </p:clrMapOvr>
  <p:transition spd="med">
    <p:wheel spokes="3"/>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smtClean="0"/>
            </a:lvl1pPr>
          </a:lstStyle>
          <a:p>
            <a:pPr>
              <a:defRPr/>
            </a:pPr>
            <a:endParaRPr lang="zh-CN" altLang="zh-CN"/>
          </a:p>
        </p:txBody>
      </p:sp>
      <p:sp>
        <p:nvSpPr>
          <p:cNvPr id="3" name="页脚占位符 2"/>
          <p:cNvSpPr>
            <a:spLocks noGrp="1"/>
          </p:cNvSpPr>
          <p:nvPr>
            <p:ph type="ftr" sz="quarter" idx="11"/>
          </p:nvPr>
        </p:nvSpPr>
        <p:spPr/>
        <p:txBody>
          <a:bodyPr/>
          <a:lstStyle>
            <a:lvl1pPr>
              <a:defRPr smtClean="0"/>
            </a:lvl1pPr>
          </a:lstStyle>
          <a:p>
            <a:pPr>
              <a:defRPr/>
            </a:pPr>
            <a:endParaRPr lang="zh-CN" altLang="zh-CN"/>
          </a:p>
        </p:txBody>
      </p:sp>
      <p:sp>
        <p:nvSpPr>
          <p:cNvPr id="4" name="灯片编号占位符 3"/>
          <p:cNvSpPr>
            <a:spLocks noGrp="1"/>
          </p:cNvSpPr>
          <p:nvPr>
            <p:ph type="sldNum" sz="quarter" idx="12"/>
          </p:nvPr>
        </p:nvSpPr>
        <p:spPr/>
        <p:txBody>
          <a:bodyPr/>
          <a:lstStyle>
            <a:lvl1pPr>
              <a:defRPr smtClean="0"/>
            </a:lvl1pPr>
          </a:lstStyle>
          <a:p>
            <a:pPr>
              <a:defRPr/>
            </a:pPr>
            <a:fld id="{5AD1FC0B-6EF1-4B12-A6DB-58E6658417BF}" type="slidenum">
              <a:rPr lang="zh-CN" altLang="zh-CN"/>
              <a:pPr>
                <a:defRPr/>
              </a:pPr>
              <a:t>‹#›</a:t>
            </a:fld>
            <a:endParaRPr lang="zh-CN"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endParaRPr lang="zh-CN" altLang="zh-CN"/>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5E221520-C679-42F8-BE97-A20CA9A4CB3E}" type="slidenum">
              <a:rPr lang="zh-CN" altLang="zh-CN"/>
              <a:pPr>
                <a:defRPr/>
              </a:pPr>
              <a:t>‹#›</a:t>
            </a:fld>
            <a:endParaRPr lang="zh-CN"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endParaRPr lang="zh-CN" altLang="zh-CN"/>
          </a:p>
        </p:txBody>
      </p:sp>
      <p:sp>
        <p:nvSpPr>
          <p:cNvPr id="6" name="页脚占位符 5"/>
          <p:cNvSpPr>
            <a:spLocks noGrp="1"/>
          </p:cNvSpPr>
          <p:nvPr>
            <p:ph type="ftr" sz="quarter" idx="11"/>
          </p:nvPr>
        </p:nvSpPr>
        <p:spPr/>
        <p:txBody>
          <a:bodyPr/>
          <a:lstStyle>
            <a:lvl1pPr>
              <a:defRPr smtClean="0"/>
            </a:lvl1pPr>
          </a:lstStyle>
          <a:p>
            <a:pPr>
              <a:defRPr/>
            </a:pPr>
            <a:endParaRPr lang="zh-CN" altLang="zh-CN"/>
          </a:p>
        </p:txBody>
      </p:sp>
      <p:sp>
        <p:nvSpPr>
          <p:cNvPr id="7" name="灯片编号占位符 6"/>
          <p:cNvSpPr>
            <a:spLocks noGrp="1"/>
          </p:cNvSpPr>
          <p:nvPr>
            <p:ph type="sldNum" sz="quarter" idx="12"/>
          </p:nvPr>
        </p:nvSpPr>
        <p:spPr/>
        <p:txBody>
          <a:bodyPr/>
          <a:lstStyle>
            <a:lvl1pPr>
              <a:defRPr smtClean="0"/>
            </a:lvl1pPr>
          </a:lstStyle>
          <a:p>
            <a:pPr>
              <a:defRPr/>
            </a:pPr>
            <a:fld id="{E4277D9B-233A-40B5-9693-FE9E4974FEF8}" type="slidenum">
              <a:rPr lang="zh-CN" altLang="zh-CN"/>
              <a:pPr>
                <a:defRPr/>
              </a:pPr>
              <a:t>‹#›</a:t>
            </a:fld>
            <a:endParaRPr lang="zh-CN"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zh-CN" altLang="zh-CN"/>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3BCAFAA4-C19C-4CE7-A3D7-01D9DDA5DFA7}" type="slidenum">
              <a:rPr lang="zh-CN" altLang="zh-CN"/>
              <a:pPr>
                <a:defRPr/>
              </a:pPr>
              <a:t>‹#›</a:t>
            </a:fld>
            <a:endParaRPr lang="zh-CN"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smtClean="0"/>
            </a:lvl1pPr>
          </a:lstStyle>
          <a:p>
            <a:pPr>
              <a:defRPr/>
            </a:pPr>
            <a:endParaRPr lang="zh-CN" altLang="zh-CN"/>
          </a:p>
        </p:txBody>
      </p:sp>
      <p:sp>
        <p:nvSpPr>
          <p:cNvPr id="5" name="页脚占位符 4"/>
          <p:cNvSpPr>
            <a:spLocks noGrp="1"/>
          </p:cNvSpPr>
          <p:nvPr>
            <p:ph type="ftr" sz="quarter" idx="11"/>
          </p:nvPr>
        </p:nvSpPr>
        <p:spPr/>
        <p:txBody>
          <a:bodyPr/>
          <a:lstStyle>
            <a:lvl1pPr>
              <a:defRPr smtClean="0"/>
            </a:lvl1pPr>
          </a:lstStyle>
          <a:p>
            <a:pPr>
              <a:defRPr/>
            </a:pPr>
            <a:endParaRPr lang="zh-CN" altLang="zh-CN"/>
          </a:p>
        </p:txBody>
      </p:sp>
      <p:sp>
        <p:nvSpPr>
          <p:cNvPr id="6" name="灯片编号占位符 5"/>
          <p:cNvSpPr>
            <a:spLocks noGrp="1"/>
          </p:cNvSpPr>
          <p:nvPr>
            <p:ph type="sldNum" sz="quarter" idx="12"/>
          </p:nvPr>
        </p:nvSpPr>
        <p:spPr/>
        <p:txBody>
          <a:bodyPr/>
          <a:lstStyle>
            <a:lvl1pPr>
              <a:defRPr smtClean="0"/>
            </a:lvl1pPr>
          </a:lstStyle>
          <a:p>
            <a:pPr>
              <a:defRPr/>
            </a:pPr>
            <a:fld id="{402D4DDE-517A-4E23-8B28-DEA4ED44D95E}" type="slidenum">
              <a:rPr lang="zh-CN" altLang="zh-CN"/>
              <a:pPr>
                <a:defRPr/>
              </a:pPr>
              <a:t>‹#›</a:t>
            </a:fld>
            <a:endParaRPr lang="zh-CN"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smtClean="0"/>
            </a:lvl1pPr>
          </a:lstStyle>
          <a:p>
            <a:pPr>
              <a:defRPr/>
            </a:pPr>
            <a:endParaRPr lang="en-US"/>
          </a:p>
        </p:txBody>
      </p:sp>
      <p:sp>
        <p:nvSpPr>
          <p:cNvPr id="5" name="页脚占位符 4"/>
          <p:cNvSpPr>
            <a:spLocks noGrp="1"/>
          </p:cNvSpPr>
          <p:nvPr>
            <p:ph type="ftr" sz="quarter" idx="11"/>
          </p:nvPr>
        </p:nvSpPr>
        <p:spPr/>
        <p:txBody>
          <a:bodyPr/>
          <a:lstStyle>
            <a:lvl1pPr>
              <a:defRPr smtClean="0"/>
            </a:lvl1pPr>
          </a:lstStyle>
          <a:p>
            <a:pPr>
              <a:defRPr/>
            </a:pPr>
            <a:endParaRPr lang="en-US"/>
          </a:p>
        </p:txBody>
      </p:sp>
      <p:sp>
        <p:nvSpPr>
          <p:cNvPr id="6" name="灯片编号占位符 5"/>
          <p:cNvSpPr>
            <a:spLocks noGrp="1"/>
          </p:cNvSpPr>
          <p:nvPr>
            <p:ph type="sldNum" sz="quarter" idx="12"/>
          </p:nvPr>
        </p:nvSpPr>
        <p:spPr/>
        <p:txBody>
          <a:bodyPr/>
          <a:lstStyle>
            <a:lvl1pPr>
              <a:defRPr smtClean="0"/>
            </a:lvl1pPr>
          </a:lstStyle>
          <a:p>
            <a:pPr>
              <a:defRPr/>
            </a:pPr>
            <a:fld id="{CB1E6E45-3385-4A5B-AF64-59E5A2921F60}" type="slidenum">
              <a:rPr lang="zh-CN" altLang="en-US"/>
              <a:pPr>
                <a:defRPr/>
              </a:pPr>
              <a:t>‹#›</a:t>
            </a:fld>
            <a:endParaRPr lang="en-US"/>
          </a:p>
        </p:txBody>
      </p:sp>
    </p:spTree>
  </p:cSld>
  <p:clrMapOvr>
    <a:masterClrMapping/>
  </p:clrMapOvr>
  <p:transition spd="med">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smtClean="0"/>
            </a:lvl1pPr>
          </a:lstStyle>
          <a:p>
            <a:pPr>
              <a:defRPr/>
            </a:pPr>
            <a:endParaRPr lang="en-US"/>
          </a:p>
        </p:txBody>
      </p:sp>
      <p:sp>
        <p:nvSpPr>
          <p:cNvPr id="6" name="页脚占位符 5"/>
          <p:cNvSpPr>
            <a:spLocks noGrp="1"/>
          </p:cNvSpPr>
          <p:nvPr>
            <p:ph type="ftr" sz="quarter" idx="11"/>
          </p:nvPr>
        </p:nvSpPr>
        <p:spPr/>
        <p:txBody>
          <a:bodyPr/>
          <a:lstStyle>
            <a:lvl1pPr>
              <a:defRPr smtClean="0"/>
            </a:lvl1pPr>
          </a:lstStyle>
          <a:p>
            <a:pPr>
              <a:defRPr/>
            </a:pPr>
            <a:endParaRPr lang="en-US"/>
          </a:p>
        </p:txBody>
      </p:sp>
      <p:sp>
        <p:nvSpPr>
          <p:cNvPr id="7" name="灯片编号占位符 6"/>
          <p:cNvSpPr>
            <a:spLocks noGrp="1"/>
          </p:cNvSpPr>
          <p:nvPr>
            <p:ph type="sldNum" sz="quarter" idx="12"/>
          </p:nvPr>
        </p:nvSpPr>
        <p:spPr/>
        <p:txBody>
          <a:bodyPr/>
          <a:lstStyle>
            <a:lvl1pPr>
              <a:defRPr smtClean="0"/>
            </a:lvl1pPr>
          </a:lstStyle>
          <a:p>
            <a:pPr>
              <a:defRPr/>
            </a:pPr>
            <a:fld id="{3D5A9857-0CBF-4AC1-AD17-62E2BC5FC054}" type="slidenum">
              <a:rPr lang="zh-CN" altLang="en-US"/>
              <a:pPr>
                <a:defRPr/>
              </a:pPr>
              <a:t>‹#›</a:t>
            </a:fld>
            <a:endParaRPr lang="en-US"/>
          </a:p>
        </p:txBody>
      </p:sp>
    </p:spTree>
  </p:cSld>
  <p:clrMapOvr>
    <a:masterClrMapping/>
  </p:clrMapOvr>
  <p:transition spd="med">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smtClean="0"/>
            </a:lvl1pPr>
          </a:lstStyle>
          <a:p>
            <a:pPr>
              <a:defRPr/>
            </a:pPr>
            <a:endParaRPr lang="en-US"/>
          </a:p>
        </p:txBody>
      </p:sp>
      <p:sp>
        <p:nvSpPr>
          <p:cNvPr id="8" name="页脚占位符 7"/>
          <p:cNvSpPr>
            <a:spLocks noGrp="1"/>
          </p:cNvSpPr>
          <p:nvPr>
            <p:ph type="ftr" sz="quarter" idx="11"/>
          </p:nvPr>
        </p:nvSpPr>
        <p:spPr/>
        <p:txBody>
          <a:bodyPr/>
          <a:lstStyle>
            <a:lvl1pPr>
              <a:defRPr smtClean="0"/>
            </a:lvl1pPr>
          </a:lstStyle>
          <a:p>
            <a:pPr>
              <a:defRPr/>
            </a:pPr>
            <a:endParaRPr lang="en-US"/>
          </a:p>
        </p:txBody>
      </p:sp>
      <p:sp>
        <p:nvSpPr>
          <p:cNvPr id="9" name="灯片编号占位符 8"/>
          <p:cNvSpPr>
            <a:spLocks noGrp="1"/>
          </p:cNvSpPr>
          <p:nvPr>
            <p:ph type="sldNum" sz="quarter" idx="12"/>
          </p:nvPr>
        </p:nvSpPr>
        <p:spPr/>
        <p:txBody>
          <a:bodyPr/>
          <a:lstStyle>
            <a:lvl1pPr>
              <a:defRPr smtClean="0"/>
            </a:lvl1pPr>
          </a:lstStyle>
          <a:p>
            <a:pPr>
              <a:defRPr/>
            </a:pPr>
            <a:fld id="{CA273410-5005-430F-8A40-0ACFA9266D4B}" type="slidenum">
              <a:rPr lang="zh-CN" altLang="en-US"/>
              <a:pPr>
                <a:defRPr/>
              </a:pPr>
              <a:t>‹#›</a:t>
            </a:fld>
            <a:endParaRPr lang="en-US"/>
          </a:p>
        </p:txBody>
      </p:sp>
    </p:spTree>
  </p:cSld>
  <p:clrMapOvr>
    <a:masterClrMapping/>
  </p:clrMapOvr>
  <p:transition spd="med">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smtClean="0"/>
            </a:lvl1pPr>
          </a:lstStyle>
          <a:p>
            <a:pPr>
              <a:defRPr/>
            </a:pPr>
            <a:endParaRPr lang="en-US"/>
          </a:p>
        </p:txBody>
      </p:sp>
      <p:sp>
        <p:nvSpPr>
          <p:cNvPr id="4" name="页脚占位符 3"/>
          <p:cNvSpPr>
            <a:spLocks noGrp="1"/>
          </p:cNvSpPr>
          <p:nvPr>
            <p:ph type="ftr" sz="quarter" idx="11"/>
          </p:nvPr>
        </p:nvSpPr>
        <p:spPr/>
        <p:txBody>
          <a:bodyPr/>
          <a:lstStyle>
            <a:lvl1pPr>
              <a:defRPr smtClean="0"/>
            </a:lvl1pPr>
          </a:lstStyle>
          <a:p>
            <a:pPr>
              <a:defRPr/>
            </a:pPr>
            <a:endParaRPr lang="en-US"/>
          </a:p>
        </p:txBody>
      </p:sp>
      <p:sp>
        <p:nvSpPr>
          <p:cNvPr id="5" name="灯片编号占位符 4"/>
          <p:cNvSpPr>
            <a:spLocks noGrp="1"/>
          </p:cNvSpPr>
          <p:nvPr>
            <p:ph type="sldNum" sz="quarter" idx="12"/>
          </p:nvPr>
        </p:nvSpPr>
        <p:spPr/>
        <p:txBody>
          <a:bodyPr/>
          <a:lstStyle>
            <a:lvl1pPr>
              <a:defRPr smtClean="0"/>
            </a:lvl1pPr>
          </a:lstStyle>
          <a:p>
            <a:pPr>
              <a:defRPr/>
            </a:pPr>
            <a:fld id="{78C5E902-8101-40C1-B4E7-EF72B1DAB5C5}" type="slidenum">
              <a:rPr lang="zh-CN" altLang="en-US"/>
              <a:pPr>
                <a:defRPr/>
              </a:pPr>
              <a:t>‹#›</a:t>
            </a:fld>
            <a:endParaRPr lang="en-US"/>
          </a:p>
        </p:txBody>
      </p:sp>
    </p:spTree>
  </p:cSld>
  <p:clrMapOvr>
    <a:masterClrMapping/>
  </p:clrMapOvr>
  <p:transition spd="med">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smtClean="0"/>
            </a:lvl1pPr>
          </a:lstStyle>
          <a:p>
            <a:pPr>
              <a:defRPr/>
            </a:pPr>
            <a:endParaRPr lang="en-US"/>
          </a:p>
        </p:txBody>
      </p:sp>
      <p:sp>
        <p:nvSpPr>
          <p:cNvPr id="3" name="页脚占位符 2"/>
          <p:cNvSpPr>
            <a:spLocks noGrp="1"/>
          </p:cNvSpPr>
          <p:nvPr>
            <p:ph type="ftr" sz="quarter" idx="11"/>
          </p:nvPr>
        </p:nvSpPr>
        <p:spPr/>
        <p:txBody>
          <a:bodyPr/>
          <a:lstStyle>
            <a:lvl1pPr>
              <a:defRPr smtClean="0"/>
            </a:lvl1pPr>
          </a:lstStyle>
          <a:p>
            <a:pPr>
              <a:defRPr/>
            </a:pPr>
            <a:endParaRPr lang="en-US"/>
          </a:p>
        </p:txBody>
      </p:sp>
      <p:sp>
        <p:nvSpPr>
          <p:cNvPr id="4" name="灯片编号占位符 3"/>
          <p:cNvSpPr>
            <a:spLocks noGrp="1"/>
          </p:cNvSpPr>
          <p:nvPr>
            <p:ph type="sldNum" sz="quarter" idx="12"/>
          </p:nvPr>
        </p:nvSpPr>
        <p:spPr/>
        <p:txBody>
          <a:bodyPr/>
          <a:lstStyle>
            <a:lvl1pPr>
              <a:defRPr smtClean="0"/>
            </a:lvl1pPr>
          </a:lstStyle>
          <a:p>
            <a:pPr>
              <a:defRPr/>
            </a:pPr>
            <a:fld id="{1385591C-4711-4EF4-865B-2C9672F8B20F}" type="slidenum">
              <a:rPr lang="zh-CN" altLang="en-US"/>
              <a:pPr>
                <a:defRPr/>
              </a:pPr>
              <a:t>‹#›</a:t>
            </a:fld>
            <a:endParaRPr lang="en-US"/>
          </a:p>
        </p:txBody>
      </p:sp>
    </p:spTree>
  </p:cSld>
  <p:clrMapOvr>
    <a:masterClrMapping/>
  </p:clrMapOvr>
  <p:transition spd="med">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endParaRPr lang="en-US"/>
          </a:p>
        </p:txBody>
      </p:sp>
      <p:sp>
        <p:nvSpPr>
          <p:cNvPr id="6" name="页脚占位符 5"/>
          <p:cNvSpPr>
            <a:spLocks noGrp="1"/>
          </p:cNvSpPr>
          <p:nvPr>
            <p:ph type="ftr" sz="quarter" idx="11"/>
          </p:nvPr>
        </p:nvSpPr>
        <p:spPr/>
        <p:txBody>
          <a:bodyPr/>
          <a:lstStyle>
            <a:lvl1pPr>
              <a:defRPr smtClean="0"/>
            </a:lvl1pPr>
          </a:lstStyle>
          <a:p>
            <a:pPr>
              <a:defRPr/>
            </a:pPr>
            <a:endParaRPr lang="en-US"/>
          </a:p>
        </p:txBody>
      </p:sp>
      <p:sp>
        <p:nvSpPr>
          <p:cNvPr id="7" name="灯片编号占位符 6"/>
          <p:cNvSpPr>
            <a:spLocks noGrp="1"/>
          </p:cNvSpPr>
          <p:nvPr>
            <p:ph type="sldNum" sz="quarter" idx="12"/>
          </p:nvPr>
        </p:nvSpPr>
        <p:spPr/>
        <p:txBody>
          <a:bodyPr/>
          <a:lstStyle>
            <a:lvl1pPr>
              <a:defRPr smtClean="0"/>
            </a:lvl1pPr>
          </a:lstStyle>
          <a:p>
            <a:pPr>
              <a:defRPr/>
            </a:pPr>
            <a:fld id="{DD550856-A01B-44E5-80E3-2C7509DB2947}" type="slidenum">
              <a:rPr lang="zh-CN" altLang="en-US"/>
              <a:pPr>
                <a:defRPr/>
              </a:pPr>
              <a:t>‹#›</a:t>
            </a:fld>
            <a:endParaRPr lang="en-US"/>
          </a:p>
        </p:txBody>
      </p:sp>
    </p:spTree>
  </p:cSld>
  <p:clrMapOvr>
    <a:masterClrMapping/>
  </p:clrMapOvr>
  <p:transition spd="med">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smtClean="0"/>
            </a:lvl1pPr>
          </a:lstStyle>
          <a:p>
            <a:pPr>
              <a:defRPr/>
            </a:pPr>
            <a:endParaRPr lang="en-US"/>
          </a:p>
        </p:txBody>
      </p:sp>
      <p:sp>
        <p:nvSpPr>
          <p:cNvPr id="6" name="页脚占位符 5"/>
          <p:cNvSpPr>
            <a:spLocks noGrp="1"/>
          </p:cNvSpPr>
          <p:nvPr>
            <p:ph type="ftr" sz="quarter" idx="11"/>
          </p:nvPr>
        </p:nvSpPr>
        <p:spPr/>
        <p:txBody>
          <a:bodyPr/>
          <a:lstStyle>
            <a:lvl1pPr>
              <a:defRPr smtClean="0"/>
            </a:lvl1pPr>
          </a:lstStyle>
          <a:p>
            <a:pPr>
              <a:defRPr/>
            </a:pPr>
            <a:endParaRPr lang="en-US"/>
          </a:p>
        </p:txBody>
      </p:sp>
      <p:sp>
        <p:nvSpPr>
          <p:cNvPr id="7" name="灯片编号占位符 6"/>
          <p:cNvSpPr>
            <a:spLocks noGrp="1"/>
          </p:cNvSpPr>
          <p:nvPr>
            <p:ph type="sldNum" sz="quarter" idx="12"/>
          </p:nvPr>
        </p:nvSpPr>
        <p:spPr/>
        <p:txBody>
          <a:bodyPr/>
          <a:lstStyle>
            <a:lvl1pPr>
              <a:defRPr smtClean="0"/>
            </a:lvl1pPr>
          </a:lstStyle>
          <a:p>
            <a:pPr>
              <a:defRPr/>
            </a:pPr>
            <a:fld id="{A8A0FF03-54EA-4077-855B-84E666B5D722}" type="slidenum">
              <a:rPr lang="zh-CN" altLang="en-US"/>
              <a:pPr>
                <a:defRPr/>
              </a:pPr>
              <a:t>‹#›</a:t>
            </a:fld>
            <a:endParaRPr lang="en-US"/>
          </a:p>
        </p:txBody>
      </p:sp>
    </p:spTree>
  </p:cSld>
  <p:clrMapOvr>
    <a:masterClrMapping/>
  </p:clrMapOvr>
  <p:transition spd="med">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smtClean="0"/>
            </a:lvl1pPr>
          </a:lstStyle>
          <a:p>
            <a:pPr>
              <a:defRPr/>
            </a:pPr>
            <a:fld id="{6E1C0D61-502F-4C02-A039-BB4006264248}"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Lst>
  <p:transition spd="med">
    <p:wheel spokes="3"/>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smtClean="0"/>
            </a:lvl1pPr>
          </a:lstStyle>
          <a:p>
            <a:pPr>
              <a:defRPr/>
            </a:pPr>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smtClean="0"/>
            </a:lvl1pPr>
          </a:lstStyle>
          <a:p>
            <a:pPr>
              <a:defRPr/>
            </a:pPr>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smtClean="0"/>
            </a:lvl1pPr>
          </a:lstStyle>
          <a:p>
            <a:pPr>
              <a:defRPr/>
            </a:pPr>
            <a:fld id="{B9D02FC7-9169-4C97-9284-85F929112BEA}" type="slidenum">
              <a:rPr lang="zh-CN" altLang="zh-CN"/>
              <a:pPr>
                <a:defRPr/>
              </a:pPr>
              <a:t>‹#›</a:t>
            </a:fld>
            <a:endParaRPr lang="zh-CN" altLang="zh-CN"/>
          </a:p>
        </p:txBody>
      </p:sp>
      <p:pic>
        <p:nvPicPr>
          <p:cNvPr id="6151" name="Picture 7" descr="01"/>
          <p:cNvPicPr>
            <a:picLocks noChangeAspect="1" noChangeArrowheads="1"/>
          </p:cNvPicPr>
          <p:nvPr userDrawn="1"/>
        </p:nvPicPr>
        <p:blipFill>
          <a:blip r:embed="rId14" cstate="print"/>
          <a:srcRect/>
          <a:stretch>
            <a:fillRect/>
          </a:stretch>
        </p:blipFill>
        <p:spPr bwMode="auto">
          <a:xfrm>
            <a:off x="8229600" y="0"/>
            <a:ext cx="914400" cy="903288"/>
          </a:xfrm>
          <a:prstGeom prst="rect">
            <a:avLst/>
          </a:prstGeom>
          <a:noFill/>
          <a:ln w="9525">
            <a:noFill/>
            <a:miter lim="800000"/>
            <a:headEnd/>
            <a:tailEnd/>
          </a:ln>
        </p:spPr>
      </p:pic>
      <p:sp>
        <p:nvSpPr>
          <p:cNvPr id="2056" name="Text Box 8"/>
          <p:cNvSpPr txBox="1">
            <a:spLocks noChangeArrowheads="1"/>
          </p:cNvSpPr>
          <p:nvPr userDrawn="1"/>
        </p:nvSpPr>
        <p:spPr bwMode="auto">
          <a:xfrm>
            <a:off x="4230688" y="2708275"/>
            <a:ext cx="3429000" cy="457200"/>
          </a:xfrm>
          <a:prstGeom prst="rect">
            <a:avLst/>
          </a:prstGeom>
          <a:noFill/>
          <a:ln w="9525">
            <a:noFill/>
            <a:miter lim="800000"/>
            <a:headEnd/>
            <a:tailEnd/>
          </a:ln>
          <a:effectLst/>
        </p:spPr>
        <p:txBody>
          <a:bodyPr>
            <a:spAutoFit/>
          </a:bodyPr>
          <a:lstStyle/>
          <a:p>
            <a:pPr eaLnBrk="0" hangingPunct="0">
              <a:defRPr/>
            </a:pPr>
            <a:endParaRPr lang="zh-CN" altLang="zh-CN" b="0">
              <a:solidFill>
                <a:schemeClr val="bg1"/>
              </a:solidFill>
              <a:latin typeface="Times New Roman" pitchFamily="18" charset="0"/>
              <a:ea typeface="隶书" pitchFamily="49" charset="-122"/>
            </a:endParaRPr>
          </a:p>
        </p:txBody>
      </p:sp>
      <p:sp>
        <p:nvSpPr>
          <p:cNvPr id="2057" name="Text Box 9"/>
          <p:cNvSpPr txBox="1">
            <a:spLocks noChangeArrowheads="1"/>
          </p:cNvSpPr>
          <p:nvPr userDrawn="1"/>
        </p:nvSpPr>
        <p:spPr bwMode="auto">
          <a:xfrm>
            <a:off x="1619250" y="765175"/>
            <a:ext cx="2667000" cy="457200"/>
          </a:xfrm>
          <a:prstGeom prst="rect">
            <a:avLst/>
          </a:prstGeom>
          <a:noFill/>
          <a:ln w="9525">
            <a:noFill/>
            <a:miter lim="800000"/>
            <a:headEnd/>
            <a:tailEnd/>
          </a:ln>
          <a:effectLst/>
        </p:spPr>
        <p:txBody>
          <a:bodyPr>
            <a:spAutoFit/>
          </a:bodyPr>
          <a:lstStyle/>
          <a:p>
            <a:pPr eaLnBrk="0" hangingPunct="0">
              <a:defRPr/>
            </a:pPr>
            <a:endParaRPr lang="zh-CN" altLang="zh-CN" b="0">
              <a:latin typeface="Times New Roman" pitchFamily="18"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2.bin"/><Relationship Id="rId12" Type="http://schemas.openxmlformats.org/officeDocument/2006/relationships/oleObject" Target="../embeddings/oleObject17.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oleObject" Target="../embeddings/oleObject10.bin"/><Relationship Id="rId10" Type="http://schemas.openxmlformats.org/officeDocument/2006/relationships/oleObject" Target="../embeddings/oleObject15.bin"/><Relationship Id="rId4" Type="http://schemas.openxmlformats.org/officeDocument/2006/relationships/oleObject" Target="../embeddings/oleObject9.bin"/><Relationship Id="rId9" Type="http://schemas.openxmlformats.org/officeDocument/2006/relationships/oleObject" Target="../embeddings/oleObject14.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oleObject" Target="../embeddings/oleObject28.bin"/><Relationship Id="rId3" Type="http://schemas.openxmlformats.org/officeDocument/2006/relationships/oleObject" Target="../embeddings/oleObject18.bin"/><Relationship Id="rId7" Type="http://schemas.openxmlformats.org/officeDocument/2006/relationships/oleObject" Target="../embeddings/oleObject22.bin"/><Relationship Id="rId12"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21.bin"/><Relationship Id="rId11" Type="http://schemas.openxmlformats.org/officeDocument/2006/relationships/oleObject" Target="../embeddings/oleObject26.bin"/><Relationship Id="rId5" Type="http://schemas.openxmlformats.org/officeDocument/2006/relationships/oleObject" Target="../embeddings/oleObject20.bin"/><Relationship Id="rId10" Type="http://schemas.openxmlformats.org/officeDocument/2006/relationships/oleObject" Target="../embeddings/oleObject25.bin"/><Relationship Id="rId4" Type="http://schemas.openxmlformats.org/officeDocument/2006/relationships/oleObject" Target="../embeddings/oleObject19.bin"/><Relationship Id="rId9" Type="http://schemas.openxmlformats.org/officeDocument/2006/relationships/oleObject" Target="../embeddings/oleObject24.bin"/><Relationship Id="rId14" Type="http://schemas.openxmlformats.org/officeDocument/2006/relationships/image" Target="../media/image23.gif"/></Relationships>
</file>

<file path=ppt/slides/_rels/slide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7.png"/><Relationship Id="rId4" Type="http://schemas.openxmlformats.org/officeDocument/2006/relationships/image" Target="../media/image24.gi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9" name="WordArt 3"/>
          <p:cNvSpPr>
            <a:spLocks noChangeArrowheads="1" noChangeShapeType="1"/>
          </p:cNvSpPr>
          <p:nvPr/>
        </p:nvSpPr>
        <p:spPr bwMode="auto">
          <a:xfrm>
            <a:off x="857224" y="2000240"/>
            <a:ext cx="6964380" cy="1798638"/>
          </a:xfrm>
          <a:prstGeom prst="rect">
            <a:avLst/>
          </a:prstGeom>
        </p:spPr>
        <p:txBody>
          <a:bodyPr wrap="none" fromWordArt="1">
            <a:prstTxWarp prst="textTriangle">
              <a:avLst>
                <a:gd name="adj" fmla="val 17602"/>
              </a:avLst>
            </a:prstTxWarp>
            <a:scene3d>
              <a:camera prst="legacyObliqueTopLeft"/>
              <a:lightRig rig="legacyNormal3" dir="r"/>
            </a:scene3d>
            <a:sp3d extrusionH="201600" prstMaterial="legacyMatte">
              <a:extrusionClr>
                <a:srgbClr val="0066CC"/>
              </a:extrusionClr>
            </a:sp3d>
          </a:bodyPr>
          <a:lstStyle/>
          <a:p>
            <a:pPr algn="ctr">
              <a:defRPr/>
            </a:pPr>
            <a:r>
              <a:rPr lang="en-US" altLang="zh-CN" sz="5400" dirty="0" smtClean="0">
                <a:ln w="9525" cmpd="sng">
                  <a:round/>
                  <a:headEnd/>
                  <a:tailEnd/>
                </a:ln>
                <a:gradFill rotWithShape="0">
                  <a:gsLst>
                    <a:gs pos="0">
                      <a:srgbClr val="FFFFCC"/>
                    </a:gs>
                    <a:gs pos="100000">
                      <a:srgbClr val="FF9999"/>
                    </a:gs>
                  </a:gsLst>
                  <a:lin ang="5400000" scaled="1"/>
                </a:gradFill>
                <a:latin typeface="隶书"/>
                <a:ea typeface="隶书"/>
              </a:rPr>
              <a:t>8.3</a:t>
            </a:r>
            <a:r>
              <a:rPr lang="zh-CN" altLang="en-US" sz="5400" dirty="0" smtClean="0">
                <a:ln w="9525" cmpd="sng">
                  <a:round/>
                  <a:headEnd/>
                  <a:tailEnd/>
                </a:ln>
                <a:gradFill rotWithShape="0">
                  <a:gsLst>
                    <a:gs pos="0">
                      <a:srgbClr val="FFFFCC"/>
                    </a:gs>
                    <a:gs pos="100000">
                      <a:srgbClr val="FF9999"/>
                    </a:gs>
                  </a:gsLst>
                  <a:lin ang="5400000" scaled="1"/>
                </a:gradFill>
                <a:latin typeface="隶书"/>
                <a:ea typeface="隶书"/>
              </a:rPr>
              <a:t>实际问</a:t>
            </a:r>
            <a:r>
              <a:rPr lang="zh-CN" altLang="en-US" sz="5400" dirty="0">
                <a:ln w="9525" cmpd="sng">
                  <a:round/>
                  <a:headEnd/>
                  <a:tailEnd/>
                </a:ln>
                <a:gradFill rotWithShape="0">
                  <a:gsLst>
                    <a:gs pos="0">
                      <a:srgbClr val="FFFFCC"/>
                    </a:gs>
                    <a:gs pos="100000">
                      <a:srgbClr val="FF9999"/>
                    </a:gs>
                  </a:gsLst>
                  <a:lin ang="5400000" scaled="1"/>
                </a:gradFill>
                <a:latin typeface="隶书"/>
                <a:ea typeface="隶书"/>
              </a:rPr>
              <a:t>题与二元一次方程组</a:t>
            </a:r>
            <a:r>
              <a:rPr lang="en-US" altLang="zh-CN" sz="5400" dirty="0">
                <a:ln w="9525" cmpd="sng">
                  <a:round/>
                  <a:headEnd/>
                  <a:tailEnd/>
                </a:ln>
                <a:gradFill rotWithShape="0">
                  <a:gsLst>
                    <a:gs pos="0">
                      <a:srgbClr val="FFFFCC"/>
                    </a:gs>
                    <a:gs pos="100000">
                      <a:srgbClr val="FF9999"/>
                    </a:gs>
                  </a:gsLst>
                  <a:lin ang="5400000" scaled="1"/>
                </a:gradFill>
                <a:latin typeface="隶书"/>
                <a:ea typeface="隶书"/>
              </a:rPr>
              <a:t>(3)</a:t>
            </a:r>
            <a:endParaRPr lang="zh-CN" altLang="en-US" sz="5400" dirty="0">
              <a:ln w="9525" cmpd="sng">
                <a:round/>
                <a:headEnd/>
                <a:tailEnd/>
              </a:ln>
              <a:gradFill rotWithShape="0">
                <a:gsLst>
                  <a:gs pos="0">
                    <a:srgbClr val="FFFFCC"/>
                  </a:gs>
                  <a:gs pos="100000">
                    <a:srgbClr val="FF9999"/>
                  </a:gs>
                </a:gsLst>
                <a:lin ang="5400000" scaled="1"/>
              </a:gradFill>
              <a:latin typeface="隶书"/>
              <a:ea typeface="隶书"/>
            </a:endParaRPr>
          </a:p>
        </p:txBody>
      </p:sp>
    </p:spTree>
  </p:cSld>
  <p:clrMapOvr>
    <a:masterClrMapping/>
  </p:clrMapOvr>
  <p:transition spd="med">
    <p:wheel spokes="3"/>
    <p:sndAc>
      <p:stSnd>
        <p:snd r:embed="rId2"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28600" y="765175"/>
            <a:ext cx="8458200"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关于浓度问题的概念：</a:t>
            </a:r>
          </a:p>
        </p:txBody>
      </p:sp>
      <p:sp>
        <p:nvSpPr>
          <p:cNvPr id="13315" name="Text Box 3"/>
          <p:cNvSpPr txBox="1">
            <a:spLocks noChangeArrowheads="1"/>
          </p:cNvSpPr>
          <p:nvPr/>
        </p:nvSpPr>
        <p:spPr bwMode="auto">
          <a:xfrm>
            <a:off x="2065338" y="1679575"/>
            <a:ext cx="5256212"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3333FF"/>
                </a:solidFill>
                <a:effectLst>
                  <a:outerShdw blurRad="38100" dist="38100" dir="2700000" algn="tl">
                    <a:srgbClr val="C0C0C0"/>
                  </a:outerShdw>
                </a:effectLst>
                <a:latin typeface="Times New Roman" pitchFamily="18" charset="0"/>
                <a:ea typeface="隶书" pitchFamily="49" charset="-122"/>
              </a:rPr>
              <a:t>溶液＝溶质＋溶剂</a:t>
            </a:r>
          </a:p>
        </p:txBody>
      </p:sp>
      <p:sp>
        <p:nvSpPr>
          <p:cNvPr id="13316" name="Text Box 4"/>
          <p:cNvSpPr txBox="1">
            <a:spLocks noChangeArrowheads="1"/>
          </p:cNvSpPr>
          <p:nvPr/>
        </p:nvSpPr>
        <p:spPr bwMode="auto">
          <a:xfrm>
            <a:off x="2065338" y="2365375"/>
            <a:ext cx="5511800"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3333FF"/>
                </a:solidFill>
                <a:effectLst>
                  <a:outerShdw blurRad="38100" dist="38100" dir="2700000" algn="tl">
                    <a:srgbClr val="C0C0C0"/>
                  </a:outerShdw>
                </a:effectLst>
                <a:latin typeface="Times New Roman" pitchFamily="18" charset="0"/>
                <a:ea typeface="隶书" pitchFamily="49" charset="-122"/>
              </a:rPr>
              <a:t>溶质＝浓度</a:t>
            </a:r>
            <a:r>
              <a:rPr lang="en-US" sz="3200">
                <a:solidFill>
                  <a:srgbClr val="3333FF"/>
                </a:solidFill>
                <a:effectLst>
                  <a:outerShdw blurRad="38100" dist="38100" dir="2700000" algn="tl">
                    <a:srgbClr val="C0C0C0"/>
                  </a:outerShdw>
                </a:effectLst>
                <a:latin typeface="Times New Roman" pitchFamily="18" charset="0"/>
                <a:ea typeface="隶书" pitchFamily="49" charset="-122"/>
              </a:rPr>
              <a:t>×</a:t>
            </a:r>
            <a:r>
              <a:rPr lang="zh-CN" altLang="en-US" sz="3200">
                <a:solidFill>
                  <a:srgbClr val="3333FF"/>
                </a:solidFill>
                <a:effectLst>
                  <a:outerShdw blurRad="38100" dist="38100" dir="2700000" algn="tl">
                    <a:srgbClr val="C0C0C0"/>
                  </a:outerShdw>
                </a:effectLst>
                <a:latin typeface="Times New Roman" pitchFamily="18" charset="0"/>
                <a:ea typeface="隶书" pitchFamily="49" charset="-122"/>
              </a:rPr>
              <a:t>溶液</a:t>
            </a:r>
          </a:p>
        </p:txBody>
      </p:sp>
      <p:sp>
        <p:nvSpPr>
          <p:cNvPr id="13317" name="Text Box 5"/>
          <p:cNvSpPr txBox="1">
            <a:spLocks noChangeArrowheads="1"/>
          </p:cNvSpPr>
          <p:nvPr/>
        </p:nvSpPr>
        <p:spPr bwMode="auto">
          <a:xfrm>
            <a:off x="2446338" y="3279775"/>
            <a:ext cx="6019800"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3333FF"/>
                </a:solidFill>
                <a:effectLst>
                  <a:outerShdw blurRad="38100" dist="38100" dir="2700000" algn="tl">
                    <a:srgbClr val="C0C0C0"/>
                  </a:outerShdw>
                </a:effectLst>
                <a:latin typeface="Times New Roman" pitchFamily="18" charset="0"/>
                <a:ea typeface="隶书" pitchFamily="49" charset="-122"/>
              </a:rPr>
              <a:t>混合前溶液的和＝混合后的溶液</a:t>
            </a:r>
          </a:p>
        </p:txBody>
      </p:sp>
      <p:sp>
        <p:nvSpPr>
          <p:cNvPr id="13318" name="Text Box 6"/>
          <p:cNvSpPr txBox="1">
            <a:spLocks noChangeArrowheads="1"/>
          </p:cNvSpPr>
          <p:nvPr/>
        </p:nvSpPr>
        <p:spPr bwMode="auto">
          <a:xfrm>
            <a:off x="2454275" y="3889375"/>
            <a:ext cx="6469063"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3333FF"/>
                </a:solidFill>
                <a:effectLst>
                  <a:outerShdw blurRad="38100" dist="38100" dir="2700000" algn="tl">
                    <a:srgbClr val="C0C0C0"/>
                  </a:outerShdw>
                </a:effectLst>
                <a:latin typeface="Times New Roman" pitchFamily="18" charset="0"/>
                <a:ea typeface="隶书" pitchFamily="49" charset="-122"/>
              </a:rPr>
              <a:t>混合前溶质的和＝混合后的溶质</a:t>
            </a:r>
          </a:p>
        </p:txBody>
      </p:sp>
      <p:sp>
        <p:nvSpPr>
          <p:cNvPr id="13319" name="Text Box 7"/>
          <p:cNvSpPr txBox="1">
            <a:spLocks noChangeArrowheads="1"/>
          </p:cNvSpPr>
          <p:nvPr/>
        </p:nvSpPr>
        <p:spPr bwMode="auto">
          <a:xfrm>
            <a:off x="1303338" y="4651375"/>
            <a:ext cx="7620000" cy="1066800"/>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列方程组解应用题也要</a:t>
            </a:r>
            <a:r>
              <a:rPr lang="zh-CN" altLang="en-US" sz="3200" u="sng">
                <a:solidFill>
                  <a:srgbClr val="3333FF"/>
                </a:solidFill>
                <a:effectLst>
                  <a:outerShdw blurRad="38100" dist="38100" dir="2700000" algn="tl">
                    <a:srgbClr val="C0C0C0"/>
                  </a:outerShdw>
                </a:effectLst>
                <a:latin typeface="Times New Roman" pitchFamily="18" charset="0"/>
                <a:ea typeface="隶书" pitchFamily="49" charset="-122"/>
              </a:rPr>
              <a:t>检验</a:t>
            </a: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，既要代入</a:t>
            </a:r>
            <a:r>
              <a:rPr lang="zh-CN" altLang="en-US" sz="3200" u="sng">
                <a:solidFill>
                  <a:srgbClr val="3333FF"/>
                </a:solidFill>
                <a:effectLst>
                  <a:outerShdw blurRad="38100" dist="38100" dir="2700000" algn="tl">
                    <a:srgbClr val="C0C0C0"/>
                  </a:outerShdw>
                </a:effectLst>
                <a:latin typeface="Times New Roman" pitchFamily="18" charset="0"/>
                <a:ea typeface="隶书" pitchFamily="49" charset="-122"/>
              </a:rPr>
              <a:t>方程组</a:t>
            </a: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中，还要代入</a:t>
            </a:r>
            <a:r>
              <a:rPr lang="zh-CN" altLang="en-US" sz="3200" u="sng">
                <a:solidFill>
                  <a:srgbClr val="3333FF"/>
                </a:solidFill>
                <a:effectLst>
                  <a:outerShdw blurRad="38100" dist="38100" dir="2700000" algn="tl">
                    <a:srgbClr val="C0C0C0"/>
                  </a:outerShdw>
                </a:effectLst>
                <a:latin typeface="Times New Roman" pitchFamily="18" charset="0"/>
                <a:ea typeface="隶书" pitchFamily="49" charset="-122"/>
              </a:rPr>
              <a:t>题目</a:t>
            </a: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中</a:t>
            </a:r>
            <a:r>
              <a:rPr lang="zh-CN" altLang="en-US" sz="3200" u="sng">
                <a:solidFill>
                  <a:srgbClr val="3333FF"/>
                </a:solidFill>
                <a:effectLst>
                  <a:outerShdw blurRad="38100" dist="38100" dir="2700000" algn="tl">
                    <a:srgbClr val="C0C0C0"/>
                  </a:outerShdw>
                </a:effectLst>
                <a:latin typeface="Times New Roman" pitchFamily="18" charset="0"/>
                <a:ea typeface="隶书" pitchFamily="49" charset="-122"/>
              </a:rPr>
              <a:t>检验</a:t>
            </a:r>
            <a:r>
              <a:rPr lang="en-US" sz="3200">
                <a:solidFill>
                  <a:srgbClr val="FF0000"/>
                </a:solidFill>
                <a:effectLst>
                  <a:outerShdw blurRad="38100" dist="38100" dir="2700000" algn="tl">
                    <a:srgbClr val="C0C0C0"/>
                  </a:outerShdw>
                </a:effectLst>
                <a:latin typeface="Times New Roman" pitchFamily="18" charset="0"/>
                <a:ea typeface="隶书" pitchFamily="49" charset="-122"/>
              </a:rPr>
              <a:t>.</a:t>
            </a:r>
          </a:p>
        </p:txBody>
      </p:sp>
      <p:sp>
        <p:nvSpPr>
          <p:cNvPr id="13320" name="Text Box 8"/>
          <p:cNvSpPr txBox="1">
            <a:spLocks noChangeArrowheads="1"/>
          </p:cNvSpPr>
          <p:nvPr/>
        </p:nvSpPr>
        <p:spPr bwMode="auto">
          <a:xfrm>
            <a:off x="160338" y="1603375"/>
            <a:ext cx="1981200" cy="579438"/>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依据是：</a:t>
            </a:r>
          </a:p>
        </p:txBody>
      </p:sp>
      <p:sp>
        <p:nvSpPr>
          <p:cNvPr id="13321" name="Text Box 9"/>
          <p:cNvSpPr txBox="1">
            <a:spLocks noChangeArrowheads="1"/>
          </p:cNvSpPr>
          <p:nvPr/>
        </p:nvSpPr>
        <p:spPr bwMode="auto">
          <a:xfrm>
            <a:off x="0" y="3357563"/>
            <a:ext cx="2514600" cy="579437"/>
          </a:xfrm>
          <a:prstGeom prst="rect">
            <a:avLst/>
          </a:prstGeom>
          <a:noFill/>
          <a:ln w="9525">
            <a:noFill/>
            <a:miter lim="800000"/>
            <a:headEnd/>
            <a:tailEnd/>
          </a:ln>
          <a:effectLst/>
        </p:spPr>
        <p:txBody>
          <a:bodyPr>
            <a:spAutoFit/>
          </a:bodyPr>
          <a:lstStyle/>
          <a:p>
            <a:pPr>
              <a:spcBef>
                <a:spcPct val="50000"/>
              </a:spcBef>
              <a:defRPr/>
            </a:pPr>
            <a:r>
              <a:rPr lang="zh-CN" altLang="en-US" sz="3200">
                <a:solidFill>
                  <a:srgbClr val="FF0000"/>
                </a:solidFill>
                <a:effectLst>
                  <a:outerShdw blurRad="38100" dist="38100" dir="2700000" algn="tl">
                    <a:srgbClr val="C0C0C0"/>
                  </a:outerShdw>
                </a:effectLst>
                <a:latin typeface="Times New Roman" pitchFamily="18" charset="0"/>
                <a:ea typeface="隶书" pitchFamily="49" charset="-122"/>
              </a:rPr>
              <a:t>等量关是：</a:t>
            </a:r>
            <a:endParaRPr lang="zh-CN" altLang="en-US">
              <a:latin typeface="Times New Roman" pitchFamily="18" charset="0"/>
            </a:endParaRP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strVal val="2/3*#ppt_w"/>
                                          </p:val>
                                        </p:tav>
                                        <p:tav tm="100000">
                                          <p:val>
                                            <p:strVal val="#ppt_w"/>
                                          </p:val>
                                        </p:tav>
                                      </p:tavLst>
                                    </p:anim>
                                    <p:anim calcmode="lin" valueType="num">
                                      <p:cBhvr>
                                        <p:cTn id="8" dur="500" fill="hold"/>
                                        <p:tgtEl>
                                          <p:spTgt spid="13314"/>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13320"/>
                                        </p:tgtEl>
                                        <p:attrNameLst>
                                          <p:attrName>style.visibility</p:attrName>
                                        </p:attrNameLst>
                                      </p:cBhvr>
                                      <p:to>
                                        <p:strVal val="visible"/>
                                      </p:to>
                                    </p:set>
                                    <p:anim calcmode="lin" valueType="num">
                                      <p:cBhvr>
                                        <p:cTn id="13" dur="500" fill="hold"/>
                                        <p:tgtEl>
                                          <p:spTgt spid="13320"/>
                                        </p:tgtEl>
                                        <p:attrNameLst>
                                          <p:attrName>ppt_w</p:attrName>
                                        </p:attrNameLst>
                                      </p:cBhvr>
                                      <p:tavLst>
                                        <p:tav tm="0">
                                          <p:val>
                                            <p:strVal val="2/3*#ppt_w"/>
                                          </p:val>
                                        </p:tav>
                                        <p:tav tm="100000">
                                          <p:val>
                                            <p:strVal val="#ppt_w"/>
                                          </p:val>
                                        </p:tav>
                                      </p:tavLst>
                                    </p:anim>
                                    <p:anim calcmode="lin" valueType="num">
                                      <p:cBhvr>
                                        <p:cTn id="14" dur="500" fill="hold"/>
                                        <p:tgtEl>
                                          <p:spTgt spid="13320"/>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3315"/>
                                        </p:tgtEl>
                                        <p:attrNameLst>
                                          <p:attrName>style.visibility</p:attrName>
                                        </p:attrNameLst>
                                      </p:cBhvr>
                                      <p:to>
                                        <p:strVal val="visible"/>
                                      </p:to>
                                    </p:set>
                                    <p:animEffect transition="in" filter="wipe(left)">
                                      <p:cBhvr>
                                        <p:cTn id="19" dur="500"/>
                                        <p:tgtEl>
                                          <p:spTgt spid="133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3316"/>
                                        </p:tgtEl>
                                        <p:attrNameLst>
                                          <p:attrName>style.visibility</p:attrName>
                                        </p:attrNameLst>
                                      </p:cBhvr>
                                      <p:to>
                                        <p:strVal val="visible"/>
                                      </p:to>
                                    </p:set>
                                    <p:animEffect transition="in" filter="wipe(left)">
                                      <p:cBhvr>
                                        <p:cTn id="24" dur="500"/>
                                        <p:tgtEl>
                                          <p:spTgt spid="133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iterate type="lt">
                                    <p:tmPct val="100000"/>
                                  </p:iterate>
                                  <p:childTnLst>
                                    <p:set>
                                      <p:cBhvr>
                                        <p:cTn id="28" dur="1" fill="hold">
                                          <p:stCondLst>
                                            <p:cond delay="0"/>
                                          </p:stCondLst>
                                        </p:cTn>
                                        <p:tgtEl>
                                          <p:spTgt spid="13321">
                                            <p:txEl>
                                              <p:pRg st="0" end="0"/>
                                            </p:txEl>
                                          </p:spTgt>
                                        </p:tgtEl>
                                        <p:attrNameLst>
                                          <p:attrName>style.visibility</p:attrName>
                                        </p:attrNameLst>
                                      </p:cBhvr>
                                      <p:to>
                                        <p:strVal val="visible"/>
                                      </p:to>
                                    </p:set>
                                    <p:animEffect transition="in" filter="wipe(up)">
                                      <p:cBhvr>
                                        <p:cTn id="29" dur="75"/>
                                        <p:tgtEl>
                                          <p:spTgt spid="13321">
                                            <p:txEl>
                                              <p:pRg st="0" end="0"/>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2" name="TYPE.WAV"/>
                                        </p:tgtEl>
                                      </p:cMediaNode>
                                    </p:audio>
                                  </p:sub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3317"/>
                                        </p:tgtEl>
                                        <p:attrNameLst>
                                          <p:attrName>style.visibility</p:attrName>
                                        </p:attrNameLst>
                                      </p:cBhvr>
                                      <p:to>
                                        <p:strVal val="visible"/>
                                      </p:to>
                                    </p:set>
                                    <p:animEffect transition="in" filter="wipe(left)">
                                      <p:cBhvr>
                                        <p:cTn id="34" dur="500"/>
                                        <p:tgtEl>
                                          <p:spTgt spid="1331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318"/>
                                        </p:tgtEl>
                                        <p:attrNameLst>
                                          <p:attrName>style.visibility</p:attrName>
                                        </p:attrNameLst>
                                      </p:cBhvr>
                                      <p:to>
                                        <p:strVal val="visible"/>
                                      </p:to>
                                    </p:set>
                                    <p:animEffect transition="in" filter="wipe(left)">
                                      <p:cBhvr>
                                        <p:cTn id="39" dur="500"/>
                                        <p:tgtEl>
                                          <p:spTgt spid="13318"/>
                                        </p:tgtEl>
                                      </p:cBhvr>
                                    </p:animEffect>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grpId="0" nodeType="clickEffect">
                                  <p:stCondLst>
                                    <p:cond delay="0"/>
                                  </p:stCondLst>
                                  <p:childTnLst>
                                    <p:set>
                                      <p:cBhvr>
                                        <p:cTn id="43" dur="1" fill="hold">
                                          <p:stCondLst>
                                            <p:cond delay="0"/>
                                          </p:stCondLst>
                                        </p:cTn>
                                        <p:tgtEl>
                                          <p:spTgt spid="13319"/>
                                        </p:tgtEl>
                                        <p:attrNameLst>
                                          <p:attrName>style.visibility</p:attrName>
                                        </p:attrNameLst>
                                      </p:cBhvr>
                                      <p:to>
                                        <p:strVal val="visible"/>
                                      </p:to>
                                    </p:set>
                                    <p:anim calcmode="lin" valueType="num">
                                      <p:cBhvr>
                                        <p:cTn id="44" dur="500" fill="hold"/>
                                        <p:tgtEl>
                                          <p:spTgt spid="13319"/>
                                        </p:tgtEl>
                                        <p:attrNameLst>
                                          <p:attrName>ppt_w</p:attrName>
                                        </p:attrNameLst>
                                      </p:cBhvr>
                                      <p:tavLst>
                                        <p:tav tm="0">
                                          <p:val>
                                            <p:fltVal val="0"/>
                                          </p:val>
                                        </p:tav>
                                        <p:tav tm="100000">
                                          <p:val>
                                            <p:strVal val="#ppt_w"/>
                                          </p:val>
                                        </p:tav>
                                      </p:tavLst>
                                    </p:anim>
                                    <p:anim calcmode="lin" valueType="num">
                                      <p:cBhvr>
                                        <p:cTn id="45" dur="500" fill="hold"/>
                                        <p:tgtEl>
                                          <p:spTgt spid="1331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utoUpdateAnimBg="0"/>
      <p:bldP spid="13316" grpId="0" autoUpdateAnimBg="0"/>
      <p:bldP spid="13317" grpId="0" autoUpdateAnimBg="0"/>
      <p:bldP spid="13318" grpId="0" autoUpdateAnimBg="0"/>
      <p:bldP spid="13319" grpId="0" autoUpdateAnimBg="0"/>
      <p:bldP spid="13320" grpId="0" autoUpdateAnimBg="0"/>
      <p:bldP spid="1332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23850" y="333375"/>
            <a:ext cx="7956550" cy="1371600"/>
          </a:xfrm>
          <a:prstGeom prst="rect">
            <a:avLst/>
          </a:prstGeom>
          <a:noFill/>
          <a:ln w="9525">
            <a:noFill/>
            <a:miter lim="800000"/>
            <a:headEnd/>
            <a:tailEnd/>
          </a:ln>
        </p:spPr>
        <p:txBody>
          <a:bodyPr>
            <a:spAutoFit/>
          </a:bodyPr>
          <a:lstStyle/>
          <a:p>
            <a:pPr>
              <a:spcBef>
                <a:spcPct val="50000"/>
              </a:spcBef>
            </a:pPr>
            <a:r>
              <a:rPr lang="zh-CN" altLang="en-US" sz="2800">
                <a:latin typeface="Times New Roman" pitchFamily="18" charset="0"/>
              </a:rPr>
              <a:t>例1、有两种合金</a:t>
            </a:r>
            <a:r>
              <a:rPr lang="en-US" altLang="zh-CN" sz="2800">
                <a:latin typeface="Times New Roman" pitchFamily="18" charset="0"/>
              </a:rPr>
              <a:t>,</a:t>
            </a:r>
            <a:r>
              <a:rPr lang="zh-CN" altLang="en-US" sz="2800">
                <a:latin typeface="Times New Roman" pitchFamily="18" charset="0"/>
              </a:rPr>
              <a:t>第一种合金含金</a:t>
            </a:r>
            <a:r>
              <a:rPr lang="en-US" altLang="zh-CN" sz="2800">
                <a:latin typeface="Times New Roman" pitchFamily="18" charset="0"/>
              </a:rPr>
              <a:t>90%,</a:t>
            </a:r>
            <a:r>
              <a:rPr lang="zh-CN" altLang="en-US" sz="2800">
                <a:latin typeface="Times New Roman" pitchFamily="18" charset="0"/>
              </a:rPr>
              <a:t>第二种合金含金</a:t>
            </a:r>
            <a:r>
              <a:rPr lang="en-US" altLang="zh-CN" sz="2800">
                <a:latin typeface="Times New Roman" pitchFamily="18" charset="0"/>
              </a:rPr>
              <a:t>80%,</a:t>
            </a:r>
            <a:r>
              <a:rPr lang="zh-CN" altLang="en-US" sz="2800">
                <a:latin typeface="Times New Roman" pitchFamily="18" charset="0"/>
              </a:rPr>
              <a:t>这两种合金各取多少克</a:t>
            </a:r>
            <a:r>
              <a:rPr lang="en-US" altLang="zh-CN" sz="2800">
                <a:latin typeface="Times New Roman" pitchFamily="18" charset="0"/>
              </a:rPr>
              <a:t>,</a:t>
            </a:r>
            <a:r>
              <a:rPr lang="zh-CN" altLang="en-US" sz="2800">
                <a:latin typeface="Times New Roman" pitchFamily="18" charset="0"/>
              </a:rPr>
              <a:t>熔化以后才能得到含金</a:t>
            </a:r>
            <a:r>
              <a:rPr lang="en-US" altLang="zh-CN" sz="2800">
                <a:latin typeface="Times New Roman" pitchFamily="18" charset="0"/>
              </a:rPr>
              <a:t>82.5%</a:t>
            </a:r>
            <a:r>
              <a:rPr lang="zh-CN" altLang="en-US" sz="2800">
                <a:latin typeface="Times New Roman" pitchFamily="18" charset="0"/>
              </a:rPr>
              <a:t>的合金</a:t>
            </a:r>
            <a:r>
              <a:rPr lang="en-US" altLang="zh-CN" sz="2800">
                <a:latin typeface="Times New Roman" pitchFamily="18" charset="0"/>
              </a:rPr>
              <a:t>100</a:t>
            </a:r>
            <a:r>
              <a:rPr lang="zh-CN" altLang="en-US" sz="2800">
                <a:latin typeface="Times New Roman" pitchFamily="18" charset="0"/>
              </a:rPr>
              <a:t>克</a:t>
            </a:r>
            <a:r>
              <a:rPr lang="en-US" altLang="zh-CN" sz="2800">
                <a:latin typeface="Times New Roman" pitchFamily="18" charset="0"/>
              </a:rPr>
              <a:t>?</a:t>
            </a:r>
          </a:p>
        </p:txBody>
      </p:sp>
      <p:grpSp>
        <p:nvGrpSpPr>
          <p:cNvPr id="2" name="Group 3"/>
          <p:cNvGrpSpPr>
            <a:grpSpLocks/>
          </p:cNvGrpSpPr>
          <p:nvPr/>
        </p:nvGrpSpPr>
        <p:grpSpPr bwMode="auto">
          <a:xfrm>
            <a:off x="682625" y="1809750"/>
            <a:ext cx="7543800" cy="1644650"/>
            <a:chOff x="0" y="0"/>
            <a:chExt cx="5376" cy="1529"/>
          </a:xfrm>
        </p:grpSpPr>
        <p:grpSp>
          <p:nvGrpSpPr>
            <p:cNvPr id="37921" name="Group 4"/>
            <p:cNvGrpSpPr>
              <a:grpSpLocks/>
            </p:cNvGrpSpPr>
            <p:nvPr/>
          </p:nvGrpSpPr>
          <p:grpSpPr bwMode="auto">
            <a:xfrm>
              <a:off x="0" y="48"/>
              <a:ext cx="5376" cy="1440"/>
              <a:chOff x="0" y="0"/>
              <a:chExt cx="5376" cy="1440"/>
            </a:xfrm>
          </p:grpSpPr>
          <p:sp>
            <p:nvSpPr>
              <p:cNvPr id="37930" name="Rectangle 5"/>
              <p:cNvSpPr>
                <a:spLocks noChangeArrowheads="1"/>
              </p:cNvSpPr>
              <p:nvPr/>
            </p:nvSpPr>
            <p:spPr bwMode="auto">
              <a:xfrm>
                <a:off x="0" y="0"/>
                <a:ext cx="5376" cy="144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7931" name="Line 6"/>
              <p:cNvSpPr>
                <a:spLocks noChangeShapeType="1"/>
              </p:cNvSpPr>
              <p:nvPr/>
            </p:nvSpPr>
            <p:spPr bwMode="auto">
              <a:xfrm>
                <a:off x="1008" y="0"/>
                <a:ext cx="0" cy="1440"/>
              </a:xfrm>
              <a:prstGeom prst="line">
                <a:avLst/>
              </a:prstGeom>
              <a:noFill/>
              <a:ln w="9525">
                <a:solidFill>
                  <a:schemeClr val="tx1"/>
                </a:solidFill>
                <a:round/>
                <a:headEnd/>
                <a:tailEnd/>
              </a:ln>
            </p:spPr>
            <p:txBody>
              <a:bodyPr wrap="none" anchor="ctr"/>
              <a:lstStyle/>
              <a:p>
                <a:endParaRPr lang="zh-CN" altLang="en-US"/>
              </a:p>
            </p:txBody>
          </p:sp>
          <p:sp>
            <p:nvSpPr>
              <p:cNvPr id="37932" name="Line 7"/>
              <p:cNvSpPr>
                <a:spLocks noChangeShapeType="1"/>
              </p:cNvSpPr>
              <p:nvPr/>
            </p:nvSpPr>
            <p:spPr bwMode="auto">
              <a:xfrm>
                <a:off x="0" y="720"/>
                <a:ext cx="5376" cy="0"/>
              </a:xfrm>
              <a:prstGeom prst="line">
                <a:avLst/>
              </a:prstGeom>
              <a:noFill/>
              <a:ln w="9525">
                <a:solidFill>
                  <a:schemeClr val="tx1"/>
                </a:solidFill>
                <a:round/>
                <a:headEnd/>
                <a:tailEnd/>
              </a:ln>
            </p:spPr>
            <p:txBody>
              <a:bodyPr wrap="none" anchor="ctr"/>
              <a:lstStyle/>
              <a:p>
                <a:endParaRPr lang="zh-CN" altLang="en-US"/>
              </a:p>
            </p:txBody>
          </p:sp>
          <p:sp>
            <p:nvSpPr>
              <p:cNvPr id="37933" name="Line 8"/>
              <p:cNvSpPr>
                <a:spLocks noChangeShapeType="1"/>
              </p:cNvSpPr>
              <p:nvPr/>
            </p:nvSpPr>
            <p:spPr bwMode="auto">
              <a:xfrm>
                <a:off x="0" y="1104"/>
                <a:ext cx="5376" cy="0"/>
              </a:xfrm>
              <a:prstGeom prst="line">
                <a:avLst/>
              </a:prstGeom>
              <a:noFill/>
              <a:ln w="9525">
                <a:solidFill>
                  <a:schemeClr val="tx1"/>
                </a:solidFill>
                <a:round/>
                <a:headEnd/>
                <a:tailEnd/>
              </a:ln>
            </p:spPr>
            <p:txBody>
              <a:bodyPr wrap="none" anchor="ctr"/>
              <a:lstStyle/>
              <a:p>
                <a:endParaRPr lang="zh-CN" altLang="en-US"/>
              </a:p>
            </p:txBody>
          </p:sp>
          <p:sp>
            <p:nvSpPr>
              <p:cNvPr id="37934" name="Line 9"/>
              <p:cNvSpPr>
                <a:spLocks noChangeShapeType="1"/>
              </p:cNvSpPr>
              <p:nvPr/>
            </p:nvSpPr>
            <p:spPr bwMode="auto">
              <a:xfrm>
                <a:off x="3072" y="0"/>
                <a:ext cx="0" cy="1440"/>
              </a:xfrm>
              <a:prstGeom prst="line">
                <a:avLst/>
              </a:prstGeom>
              <a:noFill/>
              <a:ln w="9525">
                <a:solidFill>
                  <a:schemeClr val="tx1"/>
                </a:solidFill>
                <a:round/>
                <a:headEnd/>
                <a:tailEnd/>
              </a:ln>
            </p:spPr>
            <p:txBody>
              <a:bodyPr wrap="none" anchor="ctr"/>
              <a:lstStyle/>
              <a:p>
                <a:endParaRPr lang="zh-CN" altLang="en-US"/>
              </a:p>
            </p:txBody>
          </p:sp>
          <p:sp>
            <p:nvSpPr>
              <p:cNvPr id="37935" name="Line 10"/>
              <p:cNvSpPr>
                <a:spLocks noChangeShapeType="1"/>
              </p:cNvSpPr>
              <p:nvPr/>
            </p:nvSpPr>
            <p:spPr bwMode="auto">
              <a:xfrm>
                <a:off x="1008" y="336"/>
                <a:ext cx="4368" cy="0"/>
              </a:xfrm>
              <a:prstGeom prst="line">
                <a:avLst/>
              </a:prstGeom>
              <a:noFill/>
              <a:ln w="9525">
                <a:solidFill>
                  <a:schemeClr val="tx1"/>
                </a:solidFill>
                <a:round/>
                <a:headEnd/>
                <a:tailEnd/>
              </a:ln>
            </p:spPr>
            <p:txBody>
              <a:bodyPr wrap="none" anchor="ctr"/>
              <a:lstStyle/>
              <a:p>
                <a:endParaRPr lang="zh-CN" altLang="en-US"/>
              </a:p>
            </p:txBody>
          </p:sp>
          <p:sp>
            <p:nvSpPr>
              <p:cNvPr id="37936" name="Line 11"/>
              <p:cNvSpPr>
                <a:spLocks noChangeShapeType="1"/>
              </p:cNvSpPr>
              <p:nvPr/>
            </p:nvSpPr>
            <p:spPr bwMode="auto">
              <a:xfrm>
                <a:off x="2064" y="336"/>
                <a:ext cx="0" cy="768"/>
              </a:xfrm>
              <a:prstGeom prst="line">
                <a:avLst/>
              </a:prstGeom>
              <a:noFill/>
              <a:ln w="9525">
                <a:solidFill>
                  <a:schemeClr val="tx1"/>
                </a:solidFill>
                <a:round/>
                <a:headEnd/>
                <a:tailEnd/>
              </a:ln>
            </p:spPr>
            <p:txBody>
              <a:bodyPr wrap="none" anchor="ctr"/>
              <a:lstStyle/>
              <a:p>
                <a:endParaRPr lang="zh-CN" altLang="en-US"/>
              </a:p>
            </p:txBody>
          </p:sp>
          <p:sp>
            <p:nvSpPr>
              <p:cNvPr id="37937" name="Line 12"/>
              <p:cNvSpPr>
                <a:spLocks noChangeShapeType="1"/>
              </p:cNvSpPr>
              <p:nvPr/>
            </p:nvSpPr>
            <p:spPr bwMode="auto">
              <a:xfrm>
                <a:off x="4224" y="336"/>
                <a:ext cx="0" cy="768"/>
              </a:xfrm>
              <a:prstGeom prst="line">
                <a:avLst/>
              </a:prstGeom>
              <a:noFill/>
              <a:ln w="9525">
                <a:solidFill>
                  <a:schemeClr val="tx1"/>
                </a:solidFill>
                <a:round/>
                <a:headEnd/>
                <a:tailEnd/>
              </a:ln>
            </p:spPr>
            <p:txBody>
              <a:bodyPr wrap="none" anchor="ctr"/>
              <a:lstStyle/>
              <a:p>
                <a:endParaRPr lang="zh-CN" altLang="en-US"/>
              </a:p>
            </p:txBody>
          </p:sp>
        </p:grpSp>
        <p:sp>
          <p:nvSpPr>
            <p:cNvPr id="37922" name="Text Box 13"/>
            <p:cNvSpPr txBox="1">
              <a:spLocks noChangeArrowheads="1"/>
            </p:cNvSpPr>
            <p:nvPr/>
          </p:nvSpPr>
          <p:spPr bwMode="auto">
            <a:xfrm>
              <a:off x="1440" y="0"/>
              <a:ext cx="1200"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楷体_GB2312" pitchFamily="1" charset="-122"/>
                </a:rPr>
                <a:t>合金重量</a:t>
              </a:r>
              <a:endParaRPr lang="zh-CN" altLang="en-US" b="0">
                <a:solidFill>
                  <a:srgbClr val="0000FF"/>
                </a:solidFill>
                <a:latin typeface="Times New Roman" pitchFamily="18" charset="0"/>
              </a:endParaRPr>
            </a:p>
          </p:txBody>
        </p:sp>
        <p:sp>
          <p:nvSpPr>
            <p:cNvPr id="37923" name="Text Box 14"/>
            <p:cNvSpPr txBox="1">
              <a:spLocks noChangeArrowheads="1"/>
            </p:cNvSpPr>
            <p:nvPr/>
          </p:nvSpPr>
          <p:spPr bwMode="auto">
            <a:xfrm>
              <a:off x="3744" y="0"/>
              <a:ext cx="1056"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楷体_GB2312" pitchFamily="1" charset="-122"/>
                </a:rPr>
                <a:t>含金量</a:t>
              </a:r>
              <a:endParaRPr lang="zh-CN" altLang="en-US" b="0">
                <a:latin typeface="Times New Roman" pitchFamily="18" charset="0"/>
              </a:endParaRPr>
            </a:p>
          </p:txBody>
        </p:sp>
        <p:sp>
          <p:nvSpPr>
            <p:cNvPr id="37924" name="Text Box 15"/>
            <p:cNvSpPr txBox="1">
              <a:spLocks noChangeArrowheads="1"/>
            </p:cNvSpPr>
            <p:nvPr/>
          </p:nvSpPr>
          <p:spPr bwMode="auto">
            <a:xfrm>
              <a:off x="1104" y="384"/>
              <a:ext cx="960"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第一种</a:t>
              </a:r>
              <a:endParaRPr lang="zh-CN" altLang="en-US" b="0">
                <a:solidFill>
                  <a:srgbClr val="FF3300"/>
                </a:solidFill>
                <a:latin typeface="Times New Roman" pitchFamily="18" charset="0"/>
              </a:endParaRPr>
            </a:p>
          </p:txBody>
        </p:sp>
        <p:sp>
          <p:nvSpPr>
            <p:cNvPr id="37925" name="Text Box 16"/>
            <p:cNvSpPr txBox="1">
              <a:spLocks noChangeArrowheads="1"/>
            </p:cNvSpPr>
            <p:nvPr/>
          </p:nvSpPr>
          <p:spPr bwMode="auto">
            <a:xfrm>
              <a:off x="2112" y="384"/>
              <a:ext cx="912"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第二种</a:t>
              </a:r>
              <a:endParaRPr lang="zh-CN" altLang="en-US" b="0">
                <a:latin typeface="Times New Roman" pitchFamily="18" charset="0"/>
              </a:endParaRPr>
            </a:p>
          </p:txBody>
        </p:sp>
        <p:sp>
          <p:nvSpPr>
            <p:cNvPr id="37926" name="Text Box 17"/>
            <p:cNvSpPr txBox="1">
              <a:spLocks noChangeArrowheads="1"/>
            </p:cNvSpPr>
            <p:nvPr/>
          </p:nvSpPr>
          <p:spPr bwMode="auto">
            <a:xfrm>
              <a:off x="3168" y="384"/>
              <a:ext cx="960"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第一种</a:t>
              </a:r>
              <a:endParaRPr lang="zh-CN" altLang="en-US" b="0">
                <a:latin typeface="Times New Roman" pitchFamily="18" charset="0"/>
              </a:endParaRPr>
            </a:p>
          </p:txBody>
        </p:sp>
        <p:sp>
          <p:nvSpPr>
            <p:cNvPr id="37927" name="Text Box 18"/>
            <p:cNvSpPr txBox="1">
              <a:spLocks noChangeArrowheads="1"/>
            </p:cNvSpPr>
            <p:nvPr/>
          </p:nvSpPr>
          <p:spPr bwMode="auto">
            <a:xfrm>
              <a:off x="4272" y="384"/>
              <a:ext cx="1008"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第二种</a:t>
              </a:r>
              <a:endParaRPr lang="zh-CN" altLang="en-US" b="0">
                <a:solidFill>
                  <a:srgbClr val="FF3300"/>
                </a:solidFill>
                <a:latin typeface="Times New Roman" pitchFamily="18" charset="0"/>
              </a:endParaRPr>
            </a:p>
          </p:txBody>
        </p:sp>
        <p:sp>
          <p:nvSpPr>
            <p:cNvPr id="37928" name="Text Box 19"/>
            <p:cNvSpPr txBox="1">
              <a:spLocks noChangeArrowheads="1"/>
            </p:cNvSpPr>
            <p:nvPr/>
          </p:nvSpPr>
          <p:spPr bwMode="auto">
            <a:xfrm>
              <a:off x="48" y="769"/>
              <a:ext cx="912"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隶书" pitchFamily="49" charset="-122"/>
                </a:rPr>
                <a:t>熔化前</a:t>
              </a:r>
            </a:p>
          </p:txBody>
        </p:sp>
        <p:sp>
          <p:nvSpPr>
            <p:cNvPr id="37929" name="Text Box 20"/>
            <p:cNvSpPr txBox="1">
              <a:spLocks noChangeArrowheads="1"/>
            </p:cNvSpPr>
            <p:nvPr/>
          </p:nvSpPr>
          <p:spPr bwMode="auto">
            <a:xfrm>
              <a:off x="48" y="1104"/>
              <a:ext cx="1008"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隶书" pitchFamily="49" charset="-122"/>
                </a:rPr>
                <a:t>熔化后</a:t>
              </a:r>
              <a:endParaRPr lang="zh-CN" altLang="en-US" b="0">
                <a:latin typeface="Times New Roman" pitchFamily="18" charset="0"/>
              </a:endParaRPr>
            </a:p>
          </p:txBody>
        </p:sp>
      </p:grpSp>
      <p:sp>
        <p:nvSpPr>
          <p:cNvPr id="14357" name="Text Box 21"/>
          <p:cNvSpPr txBox="1">
            <a:spLocks noChangeArrowheads="1"/>
          </p:cNvSpPr>
          <p:nvPr/>
        </p:nvSpPr>
        <p:spPr bwMode="auto">
          <a:xfrm>
            <a:off x="2511425" y="2571750"/>
            <a:ext cx="914400" cy="519113"/>
          </a:xfrm>
          <a:prstGeom prst="rect">
            <a:avLst/>
          </a:prstGeom>
          <a:noFill/>
          <a:ln w="9525">
            <a:noFill/>
            <a:miter lim="800000"/>
            <a:headEnd/>
            <a:tailEnd/>
          </a:ln>
        </p:spPr>
        <p:txBody>
          <a:bodyPr>
            <a:spAutoFit/>
          </a:bodyPr>
          <a:lstStyle/>
          <a:p>
            <a:pPr>
              <a:spcBef>
                <a:spcPct val="50000"/>
              </a:spcBef>
            </a:pPr>
            <a:r>
              <a:rPr lang="en-US" altLang="zh-CN" sz="2800" i="1">
                <a:solidFill>
                  <a:srgbClr val="9900CC"/>
                </a:solidFill>
                <a:latin typeface="Times New Roman" pitchFamily="18" charset="0"/>
              </a:rPr>
              <a:t>x</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4358" name="Text Box 22"/>
          <p:cNvSpPr txBox="1">
            <a:spLocks noChangeArrowheads="1"/>
          </p:cNvSpPr>
          <p:nvPr/>
        </p:nvSpPr>
        <p:spPr bwMode="auto">
          <a:xfrm>
            <a:off x="3959225" y="2571750"/>
            <a:ext cx="914400" cy="519113"/>
          </a:xfrm>
          <a:prstGeom prst="rect">
            <a:avLst/>
          </a:prstGeom>
          <a:noFill/>
          <a:ln w="9525">
            <a:noFill/>
            <a:miter lim="800000"/>
            <a:headEnd/>
            <a:tailEnd/>
          </a:ln>
        </p:spPr>
        <p:txBody>
          <a:bodyPr>
            <a:spAutoFit/>
          </a:bodyPr>
          <a:lstStyle/>
          <a:p>
            <a:pPr>
              <a:spcBef>
                <a:spcPct val="50000"/>
              </a:spcBef>
            </a:pPr>
            <a:r>
              <a:rPr lang="en-US" altLang="zh-CN" sz="2800" i="1">
                <a:solidFill>
                  <a:srgbClr val="9900CC"/>
                </a:solidFill>
                <a:latin typeface="Times New Roman" pitchFamily="18" charset="0"/>
              </a:rPr>
              <a:t>y</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4359" name="Text Box 23"/>
          <p:cNvSpPr txBox="1">
            <a:spLocks noChangeArrowheads="1"/>
          </p:cNvSpPr>
          <p:nvPr/>
        </p:nvSpPr>
        <p:spPr bwMode="auto">
          <a:xfrm>
            <a:off x="5102225" y="2571750"/>
            <a:ext cx="1600200" cy="519113"/>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90%·</a:t>
            </a:r>
            <a:r>
              <a:rPr lang="en-US" altLang="zh-CN" sz="2800" i="1">
                <a:solidFill>
                  <a:srgbClr val="9900CC"/>
                </a:solidFill>
                <a:latin typeface="Times New Roman" pitchFamily="18" charset="0"/>
              </a:rPr>
              <a:t>x</a:t>
            </a:r>
            <a:endParaRPr lang="en-US" altLang="zh-CN" sz="2800" b="0" i="1">
              <a:solidFill>
                <a:srgbClr val="9900CC"/>
              </a:solidFill>
              <a:latin typeface="Times New Roman" pitchFamily="18" charset="0"/>
            </a:endParaRPr>
          </a:p>
        </p:txBody>
      </p:sp>
      <p:sp>
        <p:nvSpPr>
          <p:cNvPr id="14360" name="Text Box 24"/>
          <p:cNvSpPr txBox="1">
            <a:spLocks noChangeArrowheads="1"/>
          </p:cNvSpPr>
          <p:nvPr/>
        </p:nvSpPr>
        <p:spPr bwMode="auto">
          <a:xfrm>
            <a:off x="6702425" y="2571750"/>
            <a:ext cx="1524000" cy="519113"/>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80%·</a:t>
            </a:r>
            <a:r>
              <a:rPr lang="en-US" altLang="zh-CN" sz="2800" i="1">
                <a:solidFill>
                  <a:srgbClr val="9900CC"/>
                </a:solidFill>
                <a:latin typeface="Times New Roman" pitchFamily="18" charset="0"/>
              </a:rPr>
              <a:t>y</a:t>
            </a:r>
            <a:endParaRPr lang="en-US" altLang="zh-CN" sz="2800" b="0" i="1">
              <a:solidFill>
                <a:srgbClr val="9900CC"/>
              </a:solidFill>
              <a:latin typeface="Times New Roman" pitchFamily="18" charset="0"/>
            </a:endParaRPr>
          </a:p>
        </p:txBody>
      </p:sp>
      <p:sp>
        <p:nvSpPr>
          <p:cNvPr id="14361" name="Text Box 25"/>
          <p:cNvSpPr txBox="1">
            <a:spLocks noChangeArrowheads="1"/>
          </p:cNvSpPr>
          <p:nvPr/>
        </p:nvSpPr>
        <p:spPr bwMode="auto">
          <a:xfrm>
            <a:off x="2968625" y="2952750"/>
            <a:ext cx="1676400" cy="519113"/>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100</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4362" name="Text Box 26"/>
          <p:cNvSpPr txBox="1">
            <a:spLocks noChangeArrowheads="1"/>
          </p:cNvSpPr>
          <p:nvPr/>
        </p:nvSpPr>
        <p:spPr bwMode="auto">
          <a:xfrm>
            <a:off x="5559425" y="2952750"/>
            <a:ext cx="2514600" cy="519113"/>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100×82.5%</a:t>
            </a:r>
            <a:endParaRPr lang="en-US" altLang="zh-CN" sz="2800" b="0">
              <a:solidFill>
                <a:srgbClr val="9900CC"/>
              </a:solidFill>
              <a:latin typeface="Times New Roman" pitchFamily="18" charset="0"/>
            </a:endParaRPr>
          </a:p>
        </p:txBody>
      </p:sp>
      <p:sp>
        <p:nvSpPr>
          <p:cNvPr id="14363" name="Text Box 27"/>
          <p:cNvSpPr txBox="1">
            <a:spLocks noChangeArrowheads="1"/>
          </p:cNvSpPr>
          <p:nvPr/>
        </p:nvSpPr>
        <p:spPr bwMode="auto">
          <a:xfrm>
            <a:off x="755650" y="3644900"/>
            <a:ext cx="78486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解：设第一种合金取</a:t>
            </a:r>
            <a:r>
              <a:rPr lang="en-US" altLang="zh-CN" i="1">
                <a:solidFill>
                  <a:srgbClr val="0000FF"/>
                </a:solidFill>
                <a:latin typeface="Times New Roman" pitchFamily="18" charset="0"/>
              </a:rPr>
              <a:t>x</a:t>
            </a:r>
            <a:r>
              <a:rPr lang="zh-CN" altLang="en-US">
                <a:solidFill>
                  <a:srgbClr val="0000FF"/>
                </a:solidFill>
                <a:latin typeface="Times New Roman" pitchFamily="18" charset="0"/>
              </a:rPr>
              <a:t>克，第二种合金取</a:t>
            </a:r>
            <a:r>
              <a:rPr lang="en-US" altLang="zh-CN" i="1">
                <a:solidFill>
                  <a:srgbClr val="0000FF"/>
                </a:solidFill>
                <a:latin typeface="Times New Roman" pitchFamily="18" charset="0"/>
              </a:rPr>
              <a:t>y</a:t>
            </a:r>
            <a:r>
              <a:rPr lang="zh-CN" altLang="en-US">
                <a:solidFill>
                  <a:srgbClr val="0000FF"/>
                </a:solidFill>
                <a:latin typeface="Times New Roman" pitchFamily="18" charset="0"/>
              </a:rPr>
              <a:t>克</a:t>
            </a:r>
            <a:r>
              <a:rPr lang="en-US" altLang="zh-CN">
                <a:solidFill>
                  <a:srgbClr val="0000FF"/>
                </a:solidFill>
                <a:latin typeface="Times New Roman" pitchFamily="18" charset="0"/>
              </a:rPr>
              <a:t>.</a:t>
            </a:r>
          </a:p>
        </p:txBody>
      </p:sp>
      <p:sp>
        <p:nvSpPr>
          <p:cNvPr id="14364" name="Text Box 28"/>
          <p:cNvSpPr txBox="1">
            <a:spLocks noChangeArrowheads="1"/>
          </p:cNvSpPr>
          <p:nvPr/>
        </p:nvSpPr>
        <p:spPr bwMode="auto">
          <a:xfrm>
            <a:off x="831850" y="4178300"/>
            <a:ext cx="18288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依题意，得</a:t>
            </a:r>
          </a:p>
        </p:txBody>
      </p:sp>
      <p:sp>
        <p:nvSpPr>
          <p:cNvPr id="14365" name="Text Box 29"/>
          <p:cNvSpPr txBox="1">
            <a:spLocks noChangeArrowheads="1"/>
          </p:cNvSpPr>
          <p:nvPr/>
        </p:nvSpPr>
        <p:spPr bwMode="auto">
          <a:xfrm>
            <a:off x="3270250" y="4025900"/>
            <a:ext cx="3505200" cy="457200"/>
          </a:xfrm>
          <a:prstGeom prst="rect">
            <a:avLst/>
          </a:prstGeom>
          <a:noFill/>
          <a:ln w="9525">
            <a:noFill/>
            <a:miter lim="800000"/>
            <a:headEnd/>
            <a:tailEnd/>
          </a:ln>
        </p:spPr>
        <p:txBody>
          <a:bodyPr>
            <a:spAutoFit/>
          </a:bodyPr>
          <a:lstStyle/>
          <a:p>
            <a:pPr>
              <a:spcBef>
                <a:spcPct val="50000"/>
              </a:spcBef>
            </a:pPr>
            <a:r>
              <a:rPr lang="en-US" altLang="zh-CN" i="1">
                <a:latin typeface="Times New Roman" pitchFamily="18" charset="0"/>
              </a:rPr>
              <a:t>x+y</a:t>
            </a:r>
            <a:r>
              <a:rPr lang="en-US" altLang="zh-CN">
                <a:latin typeface="Times New Roman" pitchFamily="18" charset="0"/>
              </a:rPr>
              <a:t>=100</a:t>
            </a:r>
          </a:p>
        </p:txBody>
      </p:sp>
      <p:sp>
        <p:nvSpPr>
          <p:cNvPr id="14366" name="Text Box 30"/>
          <p:cNvSpPr txBox="1">
            <a:spLocks noChangeArrowheads="1"/>
          </p:cNvSpPr>
          <p:nvPr/>
        </p:nvSpPr>
        <p:spPr bwMode="auto">
          <a:xfrm>
            <a:off x="3270250" y="4406900"/>
            <a:ext cx="3962400" cy="457200"/>
          </a:xfrm>
          <a:prstGeom prst="rect">
            <a:avLst/>
          </a:prstGeom>
          <a:noFill/>
          <a:ln w="9525">
            <a:noFill/>
            <a:miter lim="800000"/>
            <a:headEnd/>
            <a:tailEnd/>
          </a:ln>
        </p:spPr>
        <p:txBody>
          <a:bodyPr>
            <a:spAutoFit/>
          </a:bodyPr>
          <a:lstStyle/>
          <a:p>
            <a:pPr>
              <a:spcBef>
                <a:spcPct val="50000"/>
              </a:spcBef>
            </a:pPr>
            <a:r>
              <a:rPr lang="en-US" altLang="zh-CN">
                <a:latin typeface="Times New Roman" pitchFamily="18" charset="0"/>
              </a:rPr>
              <a:t>90%</a:t>
            </a:r>
            <a:r>
              <a:rPr lang="en-US" altLang="zh-CN" i="1">
                <a:latin typeface="Times New Roman" pitchFamily="18" charset="0"/>
              </a:rPr>
              <a:t> x+</a:t>
            </a:r>
            <a:r>
              <a:rPr lang="en-US" altLang="zh-CN">
                <a:latin typeface="Times New Roman" pitchFamily="18" charset="0"/>
              </a:rPr>
              <a:t>80%</a:t>
            </a:r>
            <a:r>
              <a:rPr lang="en-US" altLang="zh-CN" i="1">
                <a:latin typeface="Times New Roman" pitchFamily="18" charset="0"/>
              </a:rPr>
              <a:t> y</a:t>
            </a:r>
            <a:r>
              <a:rPr lang="en-US" altLang="zh-CN">
                <a:latin typeface="Times New Roman" pitchFamily="18" charset="0"/>
              </a:rPr>
              <a:t>=100×82.5%</a:t>
            </a:r>
          </a:p>
        </p:txBody>
      </p:sp>
      <p:sp>
        <p:nvSpPr>
          <p:cNvPr id="14367" name="Text Box 31"/>
          <p:cNvSpPr txBox="1">
            <a:spLocks noChangeArrowheads="1"/>
          </p:cNvSpPr>
          <p:nvPr/>
        </p:nvSpPr>
        <p:spPr bwMode="auto">
          <a:xfrm>
            <a:off x="2051050" y="4940300"/>
            <a:ext cx="6096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即</a:t>
            </a:r>
          </a:p>
        </p:txBody>
      </p:sp>
      <p:sp>
        <p:nvSpPr>
          <p:cNvPr id="14368" name="Text Box 32"/>
          <p:cNvSpPr txBox="1">
            <a:spLocks noChangeArrowheads="1"/>
          </p:cNvSpPr>
          <p:nvPr/>
        </p:nvSpPr>
        <p:spPr bwMode="auto">
          <a:xfrm>
            <a:off x="2965450" y="4787900"/>
            <a:ext cx="2971800" cy="457200"/>
          </a:xfrm>
          <a:prstGeom prst="rect">
            <a:avLst/>
          </a:prstGeom>
          <a:noFill/>
          <a:ln w="9525">
            <a:noFill/>
            <a:miter lim="800000"/>
            <a:headEnd/>
            <a:tailEnd/>
          </a:ln>
        </p:spPr>
        <p:txBody>
          <a:bodyPr>
            <a:spAutoFit/>
          </a:bodyPr>
          <a:lstStyle/>
          <a:p>
            <a:pPr>
              <a:spcBef>
                <a:spcPct val="50000"/>
              </a:spcBef>
            </a:pPr>
            <a:r>
              <a:rPr lang="en-US" altLang="zh-CN" i="1">
                <a:latin typeface="Times New Roman" pitchFamily="18" charset="0"/>
              </a:rPr>
              <a:t>x+y</a:t>
            </a:r>
            <a:r>
              <a:rPr lang="en-US" altLang="zh-CN">
                <a:latin typeface="Times New Roman" pitchFamily="18" charset="0"/>
              </a:rPr>
              <a:t>=100</a:t>
            </a:r>
          </a:p>
        </p:txBody>
      </p:sp>
      <p:sp>
        <p:nvSpPr>
          <p:cNvPr id="14369" name="Text Box 33"/>
          <p:cNvSpPr txBox="1">
            <a:spLocks noChangeArrowheads="1"/>
          </p:cNvSpPr>
          <p:nvPr/>
        </p:nvSpPr>
        <p:spPr bwMode="auto">
          <a:xfrm>
            <a:off x="2889250" y="5245100"/>
            <a:ext cx="3124200" cy="457200"/>
          </a:xfrm>
          <a:prstGeom prst="rect">
            <a:avLst/>
          </a:prstGeom>
          <a:noFill/>
          <a:ln w="9525">
            <a:noFill/>
            <a:miter lim="800000"/>
            <a:headEnd/>
            <a:tailEnd/>
          </a:ln>
        </p:spPr>
        <p:txBody>
          <a:bodyPr>
            <a:spAutoFit/>
          </a:bodyPr>
          <a:lstStyle/>
          <a:p>
            <a:pPr>
              <a:spcBef>
                <a:spcPct val="50000"/>
              </a:spcBef>
            </a:pPr>
            <a:r>
              <a:rPr lang="en-US" altLang="zh-CN">
                <a:latin typeface="Times New Roman" pitchFamily="18" charset="0"/>
              </a:rPr>
              <a:t>9</a:t>
            </a:r>
            <a:r>
              <a:rPr lang="en-US" altLang="zh-CN" i="1">
                <a:latin typeface="Times New Roman" pitchFamily="18" charset="0"/>
              </a:rPr>
              <a:t>x+</a:t>
            </a:r>
            <a:r>
              <a:rPr lang="en-US" altLang="zh-CN">
                <a:latin typeface="Times New Roman" pitchFamily="18" charset="0"/>
              </a:rPr>
              <a:t>8</a:t>
            </a:r>
            <a:r>
              <a:rPr lang="en-US" altLang="zh-CN" i="1">
                <a:latin typeface="Times New Roman" pitchFamily="18" charset="0"/>
              </a:rPr>
              <a:t>y</a:t>
            </a:r>
            <a:r>
              <a:rPr lang="en-US" altLang="zh-CN">
                <a:latin typeface="Times New Roman" pitchFamily="18" charset="0"/>
              </a:rPr>
              <a:t>=825</a:t>
            </a:r>
          </a:p>
        </p:txBody>
      </p:sp>
      <p:sp>
        <p:nvSpPr>
          <p:cNvPr id="14370" name="Text Box 34"/>
          <p:cNvSpPr txBox="1">
            <a:spLocks noChangeArrowheads="1"/>
          </p:cNvSpPr>
          <p:nvPr/>
        </p:nvSpPr>
        <p:spPr bwMode="auto">
          <a:xfrm>
            <a:off x="4794250" y="4940300"/>
            <a:ext cx="25908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解此方程组，得</a:t>
            </a:r>
          </a:p>
        </p:txBody>
      </p:sp>
      <p:sp>
        <p:nvSpPr>
          <p:cNvPr id="14371" name="Text Box 35"/>
          <p:cNvSpPr txBox="1">
            <a:spLocks noChangeArrowheads="1"/>
          </p:cNvSpPr>
          <p:nvPr/>
        </p:nvSpPr>
        <p:spPr bwMode="auto">
          <a:xfrm>
            <a:off x="7308850" y="4864100"/>
            <a:ext cx="1066800" cy="457200"/>
          </a:xfrm>
          <a:prstGeom prst="rect">
            <a:avLst/>
          </a:prstGeom>
          <a:noFill/>
          <a:ln w="9525">
            <a:noFill/>
            <a:miter lim="800000"/>
            <a:headEnd/>
            <a:tailEnd/>
          </a:ln>
        </p:spPr>
        <p:txBody>
          <a:bodyPr>
            <a:spAutoFit/>
          </a:bodyPr>
          <a:lstStyle/>
          <a:p>
            <a:pPr>
              <a:spcBef>
                <a:spcPct val="50000"/>
              </a:spcBef>
            </a:pPr>
            <a:r>
              <a:rPr lang="en-US" altLang="zh-CN" i="1">
                <a:solidFill>
                  <a:srgbClr val="0000FF"/>
                </a:solidFill>
                <a:latin typeface="Times New Roman" pitchFamily="18" charset="0"/>
              </a:rPr>
              <a:t>x</a:t>
            </a:r>
            <a:r>
              <a:rPr lang="en-US" altLang="zh-CN">
                <a:solidFill>
                  <a:srgbClr val="0000FF"/>
                </a:solidFill>
                <a:latin typeface="Times New Roman" pitchFamily="18" charset="0"/>
              </a:rPr>
              <a:t>=25</a:t>
            </a:r>
          </a:p>
        </p:txBody>
      </p:sp>
      <p:sp>
        <p:nvSpPr>
          <p:cNvPr id="14372" name="Text Box 36"/>
          <p:cNvSpPr txBox="1">
            <a:spLocks noChangeArrowheads="1"/>
          </p:cNvSpPr>
          <p:nvPr/>
        </p:nvSpPr>
        <p:spPr bwMode="auto">
          <a:xfrm>
            <a:off x="7308850" y="5245100"/>
            <a:ext cx="1066800" cy="457200"/>
          </a:xfrm>
          <a:prstGeom prst="rect">
            <a:avLst/>
          </a:prstGeom>
          <a:noFill/>
          <a:ln w="9525">
            <a:noFill/>
            <a:miter lim="800000"/>
            <a:headEnd/>
            <a:tailEnd/>
          </a:ln>
        </p:spPr>
        <p:txBody>
          <a:bodyPr>
            <a:spAutoFit/>
          </a:bodyPr>
          <a:lstStyle/>
          <a:p>
            <a:pPr>
              <a:spcBef>
                <a:spcPct val="50000"/>
              </a:spcBef>
            </a:pPr>
            <a:r>
              <a:rPr lang="en-US" altLang="zh-CN" i="1">
                <a:solidFill>
                  <a:srgbClr val="0000FF"/>
                </a:solidFill>
                <a:latin typeface="Times New Roman" pitchFamily="18" charset="0"/>
              </a:rPr>
              <a:t>y</a:t>
            </a:r>
            <a:r>
              <a:rPr lang="en-US" altLang="zh-CN">
                <a:solidFill>
                  <a:srgbClr val="0000FF"/>
                </a:solidFill>
                <a:latin typeface="Times New Roman" pitchFamily="18" charset="0"/>
              </a:rPr>
              <a:t>=75</a:t>
            </a:r>
          </a:p>
        </p:txBody>
      </p:sp>
      <p:sp>
        <p:nvSpPr>
          <p:cNvPr id="14373" name="AutoShape 37"/>
          <p:cNvSpPr>
            <a:spLocks/>
          </p:cNvSpPr>
          <p:nvPr/>
        </p:nvSpPr>
        <p:spPr bwMode="auto">
          <a:xfrm>
            <a:off x="3117850" y="4254500"/>
            <a:ext cx="152400" cy="457200"/>
          </a:xfrm>
          <a:prstGeom prst="leftBrace">
            <a:avLst>
              <a:gd name="adj1" fmla="val 25000"/>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sp>
        <p:nvSpPr>
          <p:cNvPr id="14374" name="AutoShape 38"/>
          <p:cNvSpPr>
            <a:spLocks/>
          </p:cNvSpPr>
          <p:nvPr/>
        </p:nvSpPr>
        <p:spPr bwMode="auto">
          <a:xfrm>
            <a:off x="2813050" y="5016500"/>
            <a:ext cx="76200" cy="457200"/>
          </a:xfrm>
          <a:prstGeom prst="leftBrace">
            <a:avLst>
              <a:gd name="adj1" fmla="val 50000"/>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sp>
        <p:nvSpPr>
          <p:cNvPr id="14375" name="AutoShape 39"/>
          <p:cNvSpPr>
            <a:spLocks/>
          </p:cNvSpPr>
          <p:nvPr/>
        </p:nvSpPr>
        <p:spPr bwMode="auto">
          <a:xfrm>
            <a:off x="7232650" y="5092700"/>
            <a:ext cx="76200" cy="533400"/>
          </a:xfrm>
          <a:prstGeom prst="leftBrace">
            <a:avLst>
              <a:gd name="adj1" fmla="val 58333"/>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sp>
        <p:nvSpPr>
          <p:cNvPr id="14376" name="Text Box 40"/>
          <p:cNvSpPr txBox="1">
            <a:spLocks noChangeArrowheads="1"/>
          </p:cNvSpPr>
          <p:nvPr/>
        </p:nvSpPr>
        <p:spPr bwMode="auto">
          <a:xfrm>
            <a:off x="908050" y="5626100"/>
            <a:ext cx="74676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答：第一种合金取</a:t>
            </a:r>
            <a:r>
              <a:rPr lang="en-US" altLang="zh-CN">
                <a:solidFill>
                  <a:srgbClr val="0000FF"/>
                </a:solidFill>
                <a:latin typeface="Times New Roman" pitchFamily="18" charset="0"/>
              </a:rPr>
              <a:t>25</a:t>
            </a:r>
            <a:r>
              <a:rPr lang="zh-CN" altLang="en-US">
                <a:solidFill>
                  <a:srgbClr val="0000FF"/>
                </a:solidFill>
                <a:latin typeface="Times New Roman" pitchFamily="18" charset="0"/>
              </a:rPr>
              <a:t>克，第二种合金取</a:t>
            </a:r>
            <a:r>
              <a:rPr lang="en-US" altLang="zh-CN">
                <a:solidFill>
                  <a:srgbClr val="0000FF"/>
                </a:solidFill>
                <a:latin typeface="Times New Roman" pitchFamily="18" charset="0"/>
              </a:rPr>
              <a:t>75</a:t>
            </a:r>
            <a:r>
              <a:rPr lang="zh-CN" altLang="en-US">
                <a:solidFill>
                  <a:srgbClr val="0000FF"/>
                </a:solidFill>
                <a:latin typeface="Times New Roman" pitchFamily="18" charset="0"/>
              </a:rPr>
              <a:t>克</a:t>
            </a:r>
            <a:r>
              <a:rPr lang="en-US" altLang="zh-CN">
                <a:solidFill>
                  <a:srgbClr val="0000FF"/>
                </a:solidFill>
                <a:latin typeface="Times New Roman" pitchFamily="18" charset="0"/>
              </a:rPr>
              <a:t>.</a:t>
            </a:r>
          </a:p>
        </p:txBody>
      </p:sp>
      <p:sp>
        <p:nvSpPr>
          <p:cNvPr id="14377" name="Line 41"/>
          <p:cNvSpPr>
            <a:spLocks noChangeShapeType="1"/>
          </p:cNvSpPr>
          <p:nvPr/>
        </p:nvSpPr>
        <p:spPr bwMode="auto">
          <a:xfrm>
            <a:off x="4819650" y="790575"/>
            <a:ext cx="1155700" cy="1588"/>
          </a:xfrm>
          <a:prstGeom prst="line">
            <a:avLst/>
          </a:prstGeom>
          <a:noFill/>
          <a:ln w="34925">
            <a:solidFill>
              <a:srgbClr val="FF3300"/>
            </a:solidFill>
            <a:round/>
            <a:headEnd/>
            <a:tailEnd/>
          </a:ln>
        </p:spPr>
        <p:txBody>
          <a:bodyPr/>
          <a:lstStyle/>
          <a:p>
            <a:endParaRPr lang="zh-CN" altLang="en-US"/>
          </a:p>
        </p:txBody>
      </p:sp>
      <p:grpSp>
        <p:nvGrpSpPr>
          <p:cNvPr id="4" name="Group 42"/>
          <p:cNvGrpSpPr>
            <a:grpSpLocks/>
          </p:cNvGrpSpPr>
          <p:nvPr/>
        </p:nvGrpSpPr>
        <p:grpSpPr bwMode="auto">
          <a:xfrm>
            <a:off x="400050" y="790575"/>
            <a:ext cx="7412038" cy="457200"/>
            <a:chOff x="0" y="0"/>
            <a:chExt cx="5232" cy="288"/>
          </a:xfrm>
        </p:grpSpPr>
        <p:sp>
          <p:nvSpPr>
            <p:cNvPr id="37919" name="Line 43"/>
            <p:cNvSpPr>
              <a:spLocks noChangeShapeType="1"/>
            </p:cNvSpPr>
            <p:nvPr/>
          </p:nvSpPr>
          <p:spPr bwMode="auto">
            <a:xfrm>
              <a:off x="4896" y="0"/>
              <a:ext cx="336" cy="0"/>
            </a:xfrm>
            <a:prstGeom prst="line">
              <a:avLst/>
            </a:prstGeom>
            <a:noFill/>
            <a:ln w="34925">
              <a:solidFill>
                <a:srgbClr val="FF3300"/>
              </a:solidFill>
              <a:round/>
              <a:headEnd/>
              <a:tailEnd/>
            </a:ln>
          </p:spPr>
          <p:txBody>
            <a:bodyPr/>
            <a:lstStyle/>
            <a:p>
              <a:endParaRPr lang="zh-CN" altLang="en-US"/>
            </a:p>
          </p:txBody>
        </p:sp>
        <p:sp>
          <p:nvSpPr>
            <p:cNvPr id="37920" name="Line 44"/>
            <p:cNvSpPr>
              <a:spLocks noChangeShapeType="1"/>
            </p:cNvSpPr>
            <p:nvPr/>
          </p:nvSpPr>
          <p:spPr bwMode="auto">
            <a:xfrm>
              <a:off x="0" y="288"/>
              <a:ext cx="432" cy="0"/>
            </a:xfrm>
            <a:prstGeom prst="line">
              <a:avLst/>
            </a:prstGeom>
            <a:noFill/>
            <a:ln w="34925">
              <a:solidFill>
                <a:srgbClr val="FF3300"/>
              </a:solidFill>
              <a:round/>
              <a:headEnd/>
              <a:tailEnd/>
            </a:ln>
          </p:spPr>
          <p:txBody>
            <a:bodyPr/>
            <a:lstStyle/>
            <a:p>
              <a:endParaRPr lang="zh-CN" altLang="en-US"/>
            </a:p>
          </p:txBody>
        </p:sp>
      </p:grpSp>
      <p:sp>
        <p:nvSpPr>
          <p:cNvPr id="14381" name="Line 45"/>
          <p:cNvSpPr>
            <a:spLocks noChangeShapeType="1"/>
          </p:cNvSpPr>
          <p:nvPr/>
        </p:nvSpPr>
        <p:spPr bwMode="auto">
          <a:xfrm>
            <a:off x="3067050" y="1247775"/>
            <a:ext cx="1563688" cy="1588"/>
          </a:xfrm>
          <a:prstGeom prst="line">
            <a:avLst/>
          </a:prstGeom>
          <a:noFill/>
          <a:ln w="34925">
            <a:solidFill>
              <a:srgbClr val="FF3300"/>
            </a:solidFill>
            <a:round/>
            <a:headEnd/>
            <a:tailEnd/>
          </a:ln>
        </p:spPr>
        <p:txBody>
          <a:bodyPr/>
          <a:lstStyle/>
          <a:p>
            <a:endParaRPr lang="zh-CN" altLang="en-US"/>
          </a:p>
        </p:txBody>
      </p:sp>
      <p:grpSp>
        <p:nvGrpSpPr>
          <p:cNvPr id="5" name="Group 46"/>
          <p:cNvGrpSpPr>
            <a:grpSpLocks/>
          </p:cNvGrpSpPr>
          <p:nvPr/>
        </p:nvGrpSpPr>
        <p:grpSpPr bwMode="auto">
          <a:xfrm>
            <a:off x="400050" y="1247775"/>
            <a:ext cx="7208838" cy="381000"/>
            <a:chOff x="0" y="0"/>
            <a:chExt cx="5088" cy="240"/>
          </a:xfrm>
        </p:grpSpPr>
        <p:sp>
          <p:nvSpPr>
            <p:cNvPr id="37917" name="Line 47"/>
            <p:cNvSpPr>
              <a:spLocks noChangeShapeType="1"/>
            </p:cNvSpPr>
            <p:nvPr/>
          </p:nvSpPr>
          <p:spPr bwMode="auto">
            <a:xfrm>
              <a:off x="4704" y="0"/>
              <a:ext cx="384" cy="0"/>
            </a:xfrm>
            <a:prstGeom prst="line">
              <a:avLst/>
            </a:prstGeom>
            <a:noFill/>
            <a:ln w="34925">
              <a:solidFill>
                <a:srgbClr val="FF3300"/>
              </a:solidFill>
              <a:round/>
              <a:headEnd/>
              <a:tailEnd/>
            </a:ln>
          </p:spPr>
          <p:txBody>
            <a:bodyPr/>
            <a:lstStyle/>
            <a:p>
              <a:endParaRPr lang="zh-CN" altLang="en-US"/>
            </a:p>
          </p:txBody>
        </p:sp>
        <p:sp>
          <p:nvSpPr>
            <p:cNvPr id="37918" name="Line 48"/>
            <p:cNvSpPr>
              <a:spLocks noChangeShapeType="1"/>
            </p:cNvSpPr>
            <p:nvPr/>
          </p:nvSpPr>
          <p:spPr bwMode="auto">
            <a:xfrm>
              <a:off x="0" y="240"/>
              <a:ext cx="624" cy="0"/>
            </a:xfrm>
            <a:prstGeom prst="line">
              <a:avLst/>
            </a:prstGeom>
            <a:noFill/>
            <a:ln w="34925">
              <a:solidFill>
                <a:srgbClr val="FF3300"/>
              </a:solidFill>
              <a:round/>
              <a:headEnd/>
              <a:tailEnd/>
            </a:ln>
          </p:spPr>
          <p:txBody>
            <a:bodyPr/>
            <a:lstStyle/>
            <a:p>
              <a:endParaRPr lang="zh-CN" altLang="en-US"/>
            </a:p>
          </p:txBody>
        </p:sp>
      </p:grpSp>
      <p:sp>
        <p:nvSpPr>
          <p:cNvPr id="14385" name="Line 49"/>
          <p:cNvSpPr>
            <a:spLocks noChangeShapeType="1"/>
          </p:cNvSpPr>
          <p:nvPr/>
        </p:nvSpPr>
        <p:spPr bwMode="auto">
          <a:xfrm>
            <a:off x="1847850" y="1628775"/>
            <a:ext cx="1360488" cy="1588"/>
          </a:xfrm>
          <a:prstGeom prst="line">
            <a:avLst/>
          </a:prstGeom>
          <a:noFill/>
          <a:ln w="34925">
            <a:solidFill>
              <a:srgbClr val="FF3300"/>
            </a:solidFill>
            <a:round/>
            <a:headEnd/>
            <a:tailEnd/>
          </a:ln>
        </p:spPr>
        <p:txBody>
          <a:bodyPr/>
          <a:lstStyle/>
          <a:p>
            <a:endParaRPr lang="zh-CN" altLang="en-US"/>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77"/>
                                        </p:tgtEl>
                                        <p:attrNameLst>
                                          <p:attrName>style.visibility</p:attrName>
                                        </p:attrNameLst>
                                      </p:cBhvr>
                                      <p:to>
                                        <p:strVal val="visible"/>
                                      </p:to>
                                    </p:set>
                                    <p:animEffect transition="in" filter="wipe(left)">
                                      <p:cBhvr>
                                        <p:cTn id="7" dur="500"/>
                                        <p:tgtEl>
                                          <p:spTgt spid="1437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381"/>
                                        </p:tgtEl>
                                        <p:attrNameLst>
                                          <p:attrName>style.visibility</p:attrName>
                                        </p:attrNameLst>
                                      </p:cBhvr>
                                      <p:to>
                                        <p:strVal val="visible"/>
                                      </p:to>
                                    </p:set>
                                    <p:animEffect transition="in" filter="wipe(left)">
                                      <p:cBhvr>
                                        <p:cTn id="17" dur="500"/>
                                        <p:tgtEl>
                                          <p:spTgt spid="143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385"/>
                                        </p:tgtEl>
                                        <p:attrNameLst>
                                          <p:attrName>style.visibility</p:attrName>
                                        </p:attrNameLst>
                                      </p:cBhvr>
                                      <p:to>
                                        <p:strVal val="visible"/>
                                      </p:to>
                                    </p:set>
                                    <p:animEffect transition="in" filter="wipe(left)">
                                      <p:cBhvr>
                                        <p:cTn id="27" dur="500"/>
                                        <p:tgtEl>
                                          <p:spTgt spid="1438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box(out)">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4357"/>
                                        </p:tgtEl>
                                        <p:attrNameLst>
                                          <p:attrName>style.visibility</p:attrName>
                                        </p:attrNameLst>
                                      </p:cBhvr>
                                      <p:to>
                                        <p:strVal val="visible"/>
                                      </p:to>
                                    </p:set>
                                    <p:animEffect transition="in" filter="dissolve">
                                      <p:cBhvr>
                                        <p:cTn id="37" dur="500"/>
                                        <p:tgtEl>
                                          <p:spTgt spid="1435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4358"/>
                                        </p:tgtEl>
                                        <p:attrNameLst>
                                          <p:attrName>style.visibility</p:attrName>
                                        </p:attrNameLst>
                                      </p:cBhvr>
                                      <p:to>
                                        <p:strVal val="visible"/>
                                      </p:to>
                                    </p:set>
                                    <p:animEffect transition="in" filter="dissolve">
                                      <p:cBhvr>
                                        <p:cTn id="42" dur="500"/>
                                        <p:tgtEl>
                                          <p:spTgt spid="14358"/>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4359"/>
                                        </p:tgtEl>
                                        <p:attrNameLst>
                                          <p:attrName>style.visibility</p:attrName>
                                        </p:attrNameLst>
                                      </p:cBhvr>
                                      <p:to>
                                        <p:strVal val="visible"/>
                                      </p:to>
                                    </p:set>
                                    <p:animEffect transition="in" filter="dissolve">
                                      <p:cBhvr>
                                        <p:cTn id="47" dur="500"/>
                                        <p:tgtEl>
                                          <p:spTgt spid="14359"/>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4360"/>
                                        </p:tgtEl>
                                        <p:attrNameLst>
                                          <p:attrName>style.visibility</p:attrName>
                                        </p:attrNameLst>
                                      </p:cBhvr>
                                      <p:to>
                                        <p:strVal val="visible"/>
                                      </p:to>
                                    </p:set>
                                    <p:animEffect transition="in" filter="dissolve">
                                      <p:cBhvr>
                                        <p:cTn id="52" dur="500"/>
                                        <p:tgtEl>
                                          <p:spTgt spid="14360"/>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4361"/>
                                        </p:tgtEl>
                                        <p:attrNameLst>
                                          <p:attrName>style.visibility</p:attrName>
                                        </p:attrNameLst>
                                      </p:cBhvr>
                                      <p:to>
                                        <p:strVal val="visible"/>
                                      </p:to>
                                    </p:set>
                                    <p:animEffect transition="in" filter="dissolve">
                                      <p:cBhvr>
                                        <p:cTn id="57" dur="500"/>
                                        <p:tgtEl>
                                          <p:spTgt spid="14361"/>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4362"/>
                                        </p:tgtEl>
                                        <p:attrNameLst>
                                          <p:attrName>style.visibility</p:attrName>
                                        </p:attrNameLst>
                                      </p:cBhvr>
                                      <p:to>
                                        <p:strVal val="visible"/>
                                      </p:to>
                                    </p:set>
                                    <p:animEffect transition="in" filter="dissolve">
                                      <p:cBhvr>
                                        <p:cTn id="62" dur="500"/>
                                        <p:tgtEl>
                                          <p:spTgt spid="14362"/>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5" fill="hold" grpId="0" nodeType="clickEffect">
                                  <p:stCondLst>
                                    <p:cond delay="0"/>
                                  </p:stCondLst>
                                  <p:childTnLst>
                                    <p:set>
                                      <p:cBhvr>
                                        <p:cTn id="66" dur="1" fill="hold">
                                          <p:stCondLst>
                                            <p:cond delay="0"/>
                                          </p:stCondLst>
                                        </p:cTn>
                                        <p:tgtEl>
                                          <p:spTgt spid="14363"/>
                                        </p:tgtEl>
                                        <p:attrNameLst>
                                          <p:attrName>style.visibility</p:attrName>
                                        </p:attrNameLst>
                                      </p:cBhvr>
                                      <p:to>
                                        <p:strVal val="visible"/>
                                      </p:to>
                                    </p:set>
                                    <p:animEffect transition="in" filter="checkerboard(down)">
                                      <p:cBhvr>
                                        <p:cTn id="67" dur="500"/>
                                        <p:tgtEl>
                                          <p:spTgt spid="14363"/>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14364"/>
                                        </p:tgtEl>
                                        <p:attrNameLst>
                                          <p:attrName>style.visibility</p:attrName>
                                        </p:attrNameLst>
                                      </p:cBhvr>
                                      <p:to>
                                        <p:strVal val="visible"/>
                                      </p:to>
                                    </p:set>
                                    <p:animEffect transition="in" filter="checkerboard(across)">
                                      <p:cBhvr>
                                        <p:cTn id="72" dur="500"/>
                                        <p:tgtEl>
                                          <p:spTgt spid="14364"/>
                                        </p:tgtEl>
                                      </p:cBhvr>
                                    </p:animEffect>
                                  </p:childTnLst>
                                </p:cTn>
                              </p:par>
                            </p:childTnLst>
                          </p:cTn>
                        </p:par>
                      </p:childTnLst>
                    </p:cTn>
                  </p:par>
                  <p:par>
                    <p:cTn id="73" fill="hold">
                      <p:stCondLst>
                        <p:cond delay="indefinite"/>
                      </p:stCondLst>
                      <p:childTnLst>
                        <p:par>
                          <p:cTn id="74" fill="hold">
                            <p:stCondLst>
                              <p:cond delay="0"/>
                            </p:stCondLst>
                            <p:childTnLst>
                              <p:par>
                                <p:cTn id="75" presetID="18" presetClass="entr" presetSubtype="6" fill="hold" grpId="0" nodeType="clickEffect">
                                  <p:stCondLst>
                                    <p:cond delay="0"/>
                                  </p:stCondLst>
                                  <p:childTnLst>
                                    <p:set>
                                      <p:cBhvr>
                                        <p:cTn id="76" dur="1" fill="hold">
                                          <p:stCondLst>
                                            <p:cond delay="0"/>
                                          </p:stCondLst>
                                        </p:cTn>
                                        <p:tgtEl>
                                          <p:spTgt spid="14365"/>
                                        </p:tgtEl>
                                        <p:attrNameLst>
                                          <p:attrName>style.visibility</p:attrName>
                                        </p:attrNameLst>
                                      </p:cBhvr>
                                      <p:to>
                                        <p:strVal val="visible"/>
                                      </p:to>
                                    </p:set>
                                    <p:animEffect transition="in" filter="strips(downRight)">
                                      <p:cBhvr>
                                        <p:cTn id="77" dur="500"/>
                                        <p:tgtEl>
                                          <p:spTgt spid="14365"/>
                                        </p:tgtEl>
                                      </p:cBhvr>
                                    </p:animEffect>
                                  </p:childTnLst>
                                </p:cTn>
                              </p:par>
                            </p:childTnLst>
                          </p:cTn>
                        </p:par>
                      </p:childTnLst>
                    </p:cTn>
                  </p:par>
                  <p:par>
                    <p:cTn id="78" fill="hold">
                      <p:stCondLst>
                        <p:cond delay="indefinite"/>
                      </p:stCondLst>
                      <p:childTnLst>
                        <p:par>
                          <p:cTn id="79" fill="hold">
                            <p:stCondLst>
                              <p:cond delay="0"/>
                            </p:stCondLst>
                            <p:childTnLst>
                              <p:par>
                                <p:cTn id="80" presetID="18" presetClass="entr" presetSubtype="6" fill="hold" grpId="0" nodeType="clickEffect">
                                  <p:stCondLst>
                                    <p:cond delay="0"/>
                                  </p:stCondLst>
                                  <p:childTnLst>
                                    <p:set>
                                      <p:cBhvr>
                                        <p:cTn id="81" dur="1" fill="hold">
                                          <p:stCondLst>
                                            <p:cond delay="0"/>
                                          </p:stCondLst>
                                        </p:cTn>
                                        <p:tgtEl>
                                          <p:spTgt spid="14366"/>
                                        </p:tgtEl>
                                        <p:attrNameLst>
                                          <p:attrName>style.visibility</p:attrName>
                                        </p:attrNameLst>
                                      </p:cBhvr>
                                      <p:to>
                                        <p:strVal val="visible"/>
                                      </p:to>
                                    </p:set>
                                    <p:animEffect transition="in" filter="strips(downRight)">
                                      <p:cBhvr>
                                        <p:cTn id="82" dur="500"/>
                                        <p:tgtEl>
                                          <p:spTgt spid="14366"/>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4373"/>
                                        </p:tgtEl>
                                        <p:attrNameLst>
                                          <p:attrName>style.visibility</p:attrName>
                                        </p:attrNameLst>
                                      </p:cBhvr>
                                      <p:to>
                                        <p:strVal val="visible"/>
                                      </p:to>
                                    </p:set>
                                    <p:animEffect transition="in" filter="wipe(up)">
                                      <p:cBhvr>
                                        <p:cTn id="87" dur="500"/>
                                        <p:tgtEl>
                                          <p:spTgt spid="14373"/>
                                        </p:tgtEl>
                                      </p:cBhvr>
                                    </p:animEffect>
                                  </p:childTnLst>
                                </p:cTn>
                              </p:par>
                            </p:childTnLst>
                          </p:cTn>
                        </p:par>
                      </p:childTnLst>
                    </p:cTn>
                  </p:par>
                  <p:par>
                    <p:cTn id="88" fill="hold">
                      <p:stCondLst>
                        <p:cond delay="indefinite"/>
                      </p:stCondLst>
                      <p:childTnLst>
                        <p:par>
                          <p:cTn id="89" fill="hold">
                            <p:stCondLst>
                              <p:cond delay="0"/>
                            </p:stCondLst>
                            <p:childTnLst>
                              <p:par>
                                <p:cTn id="90" presetID="18" presetClass="entr" presetSubtype="6" fill="hold" grpId="0" nodeType="clickEffect">
                                  <p:stCondLst>
                                    <p:cond delay="0"/>
                                  </p:stCondLst>
                                  <p:childTnLst>
                                    <p:set>
                                      <p:cBhvr>
                                        <p:cTn id="91" dur="1" fill="hold">
                                          <p:stCondLst>
                                            <p:cond delay="0"/>
                                          </p:stCondLst>
                                        </p:cTn>
                                        <p:tgtEl>
                                          <p:spTgt spid="14367"/>
                                        </p:tgtEl>
                                        <p:attrNameLst>
                                          <p:attrName>style.visibility</p:attrName>
                                        </p:attrNameLst>
                                      </p:cBhvr>
                                      <p:to>
                                        <p:strVal val="visible"/>
                                      </p:to>
                                    </p:set>
                                    <p:animEffect transition="in" filter="strips(downRight)">
                                      <p:cBhvr>
                                        <p:cTn id="92" dur="500"/>
                                        <p:tgtEl>
                                          <p:spTgt spid="14367"/>
                                        </p:tgtEl>
                                      </p:cBhvr>
                                    </p:animEffect>
                                  </p:childTnLst>
                                </p:cTn>
                              </p:par>
                            </p:childTnLst>
                          </p:cTn>
                        </p:par>
                      </p:childTnLst>
                    </p:cTn>
                  </p:par>
                  <p:par>
                    <p:cTn id="93" fill="hold">
                      <p:stCondLst>
                        <p:cond delay="indefinite"/>
                      </p:stCondLst>
                      <p:childTnLst>
                        <p:par>
                          <p:cTn id="94" fill="hold">
                            <p:stCondLst>
                              <p:cond delay="0"/>
                            </p:stCondLst>
                            <p:childTnLst>
                              <p:par>
                                <p:cTn id="95" presetID="18" presetClass="entr" presetSubtype="3" fill="hold" grpId="0" nodeType="clickEffect">
                                  <p:stCondLst>
                                    <p:cond delay="0"/>
                                  </p:stCondLst>
                                  <p:childTnLst>
                                    <p:set>
                                      <p:cBhvr>
                                        <p:cTn id="96" dur="1" fill="hold">
                                          <p:stCondLst>
                                            <p:cond delay="0"/>
                                          </p:stCondLst>
                                        </p:cTn>
                                        <p:tgtEl>
                                          <p:spTgt spid="14368"/>
                                        </p:tgtEl>
                                        <p:attrNameLst>
                                          <p:attrName>style.visibility</p:attrName>
                                        </p:attrNameLst>
                                      </p:cBhvr>
                                      <p:to>
                                        <p:strVal val="visible"/>
                                      </p:to>
                                    </p:set>
                                    <p:animEffect transition="in" filter="strips(upRight)">
                                      <p:cBhvr>
                                        <p:cTn id="97" dur="500"/>
                                        <p:tgtEl>
                                          <p:spTgt spid="14368"/>
                                        </p:tgtEl>
                                      </p:cBhvr>
                                    </p:animEffect>
                                  </p:childTnLst>
                                </p:cTn>
                              </p:par>
                            </p:childTnLst>
                          </p:cTn>
                        </p:par>
                      </p:childTnLst>
                    </p:cTn>
                  </p:par>
                  <p:par>
                    <p:cTn id="98" fill="hold">
                      <p:stCondLst>
                        <p:cond delay="indefinite"/>
                      </p:stCondLst>
                      <p:childTnLst>
                        <p:par>
                          <p:cTn id="99" fill="hold">
                            <p:stCondLst>
                              <p:cond delay="0"/>
                            </p:stCondLst>
                            <p:childTnLst>
                              <p:par>
                                <p:cTn id="100" presetID="18" presetClass="entr" presetSubtype="3" fill="hold" grpId="0" nodeType="clickEffect">
                                  <p:stCondLst>
                                    <p:cond delay="0"/>
                                  </p:stCondLst>
                                  <p:childTnLst>
                                    <p:set>
                                      <p:cBhvr>
                                        <p:cTn id="101" dur="1" fill="hold">
                                          <p:stCondLst>
                                            <p:cond delay="0"/>
                                          </p:stCondLst>
                                        </p:cTn>
                                        <p:tgtEl>
                                          <p:spTgt spid="14369"/>
                                        </p:tgtEl>
                                        <p:attrNameLst>
                                          <p:attrName>style.visibility</p:attrName>
                                        </p:attrNameLst>
                                      </p:cBhvr>
                                      <p:to>
                                        <p:strVal val="visible"/>
                                      </p:to>
                                    </p:set>
                                    <p:animEffect transition="in" filter="strips(upRight)">
                                      <p:cBhvr>
                                        <p:cTn id="102" dur="500"/>
                                        <p:tgtEl>
                                          <p:spTgt spid="14369"/>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14374"/>
                                        </p:tgtEl>
                                        <p:attrNameLst>
                                          <p:attrName>style.visibility</p:attrName>
                                        </p:attrNameLst>
                                      </p:cBhvr>
                                      <p:to>
                                        <p:strVal val="visible"/>
                                      </p:to>
                                    </p:set>
                                    <p:animEffect transition="in" filter="wipe(up)">
                                      <p:cBhvr>
                                        <p:cTn id="107" dur="500"/>
                                        <p:tgtEl>
                                          <p:spTgt spid="14374"/>
                                        </p:tgtEl>
                                      </p:cBhvr>
                                    </p:animEffect>
                                  </p:childTnLst>
                                </p:cTn>
                              </p:par>
                            </p:childTnLst>
                          </p:cTn>
                        </p:par>
                      </p:childTnLst>
                    </p:cTn>
                  </p:par>
                  <p:par>
                    <p:cTn id="108" fill="hold">
                      <p:stCondLst>
                        <p:cond delay="indefinite"/>
                      </p:stCondLst>
                      <p:childTnLst>
                        <p:par>
                          <p:cTn id="109" fill="hold">
                            <p:stCondLst>
                              <p:cond delay="0"/>
                            </p:stCondLst>
                            <p:childTnLst>
                              <p:par>
                                <p:cTn id="110" presetID="17" presetClass="entr" presetSubtype="8" fill="hold" grpId="0" nodeType="clickEffect">
                                  <p:stCondLst>
                                    <p:cond delay="0"/>
                                  </p:stCondLst>
                                  <p:childTnLst>
                                    <p:set>
                                      <p:cBhvr>
                                        <p:cTn id="111" dur="1" fill="hold">
                                          <p:stCondLst>
                                            <p:cond delay="0"/>
                                          </p:stCondLst>
                                        </p:cTn>
                                        <p:tgtEl>
                                          <p:spTgt spid="14370"/>
                                        </p:tgtEl>
                                        <p:attrNameLst>
                                          <p:attrName>style.visibility</p:attrName>
                                        </p:attrNameLst>
                                      </p:cBhvr>
                                      <p:to>
                                        <p:strVal val="visible"/>
                                      </p:to>
                                    </p:set>
                                    <p:anim calcmode="lin" valueType="num">
                                      <p:cBhvr>
                                        <p:cTn id="112" dur="500" fill="hold"/>
                                        <p:tgtEl>
                                          <p:spTgt spid="14370"/>
                                        </p:tgtEl>
                                        <p:attrNameLst>
                                          <p:attrName>ppt_x</p:attrName>
                                        </p:attrNameLst>
                                      </p:cBhvr>
                                      <p:tavLst>
                                        <p:tav tm="0">
                                          <p:val>
                                            <p:strVal val="#ppt_x-#ppt_w/2"/>
                                          </p:val>
                                        </p:tav>
                                        <p:tav tm="100000">
                                          <p:val>
                                            <p:strVal val="#ppt_x"/>
                                          </p:val>
                                        </p:tav>
                                      </p:tavLst>
                                    </p:anim>
                                    <p:anim calcmode="lin" valueType="num">
                                      <p:cBhvr>
                                        <p:cTn id="113" dur="500" fill="hold"/>
                                        <p:tgtEl>
                                          <p:spTgt spid="14370"/>
                                        </p:tgtEl>
                                        <p:attrNameLst>
                                          <p:attrName>ppt_y</p:attrName>
                                        </p:attrNameLst>
                                      </p:cBhvr>
                                      <p:tavLst>
                                        <p:tav tm="0">
                                          <p:val>
                                            <p:strVal val="#ppt_y"/>
                                          </p:val>
                                        </p:tav>
                                        <p:tav tm="100000">
                                          <p:val>
                                            <p:strVal val="#ppt_y"/>
                                          </p:val>
                                        </p:tav>
                                      </p:tavLst>
                                    </p:anim>
                                    <p:anim calcmode="lin" valueType="num">
                                      <p:cBhvr>
                                        <p:cTn id="114" dur="500" fill="hold"/>
                                        <p:tgtEl>
                                          <p:spTgt spid="14370"/>
                                        </p:tgtEl>
                                        <p:attrNameLst>
                                          <p:attrName>ppt_w</p:attrName>
                                        </p:attrNameLst>
                                      </p:cBhvr>
                                      <p:tavLst>
                                        <p:tav tm="0">
                                          <p:val>
                                            <p:fltVal val="0"/>
                                          </p:val>
                                        </p:tav>
                                        <p:tav tm="100000">
                                          <p:val>
                                            <p:strVal val="#ppt_w"/>
                                          </p:val>
                                        </p:tav>
                                      </p:tavLst>
                                    </p:anim>
                                    <p:anim calcmode="lin" valueType="num">
                                      <p:cBhvr>
                                        <p:cTn id="115" dur="500" fill="hold"/>
                                        <p:tgtEl>
                                          <p:spTgt spid="14370"/>
                                        </p:tgtEl>
                                        <p:attrNameLst>
                                          <p:attrName>ppt_h</p:attrName>
                                        </p:attrNameLst>
                                      </p:cBhvr>
                                      <p:tavLst>
                                        <p:tav tm="0">
                                          <p:val>
                                            <p:strVal val="#ppt_h"/>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14371"/>
                                        </p:tgtEl>
                                        <p:attrNameLst>
                                          <p:attrName>style.visibility</p:attrName>
                                        </p:attrNameLst>
                                      </p:cBhvr>
                                      <p:to>
                                        <p:strVal val="visible"/>
                                      </p:to>
                                    </p:set>
                                    <p:animEffect transition="in" filter="wipe(left)">
                                      <p:cBhvr>
                                        <p:cTn id="120" dur="500"/>
                                        <p:tgtEl>
                                          <p:spTgt spid="14371"/>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grpId="0" nodeType="clickEffect">
                                  <p:stCondLst>
                                    <p:cond delay="0"/>
                                  </p:stCondLst>
                                  <p:childTnLst>
                                    <p:set>
                                      <p:cBhvr>
                                        <p:cTn id="124" dur="1" fill="hold">
                                          <p:stCondLst>
                                            <p:cond delay="0"/>
                                          </p:stCondLst>
                                        </p:cTn>
                                        <p:tgtEl>
                                          <p:spTgt spid="14372"/>
                                        </p:tgtEl>
                                        <p:attrNameLst>
                                          <p:attrName>style.visibility</p:attrName>
                                        </p:attrNameLst>
                                      </p:cBhvr>
                                      <p:to>
                                        <p:strVal val="visible"/>
                                      </p:to>
                                    </p:set>
                                    <p:animEffect transition="in" filter="wipe(left)">
                                      <p:cBhvr>
                                        <p:cTn id="125" dur="500"/>
                                        <p:tgtEl>
                                          <p:spTgt spid="14372"/>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1" fill="hold" grpId="0" nodeType="clickEffect">
                                  <p:stCondLst>
                                    <p:cond delay="0"/>
                                  </p:stCondLst>
                                  <p:childTnLst>
                                    <p:set>
                                      <p:cBhvr>
                                        <p:cTn id="129" dur="1" fill="hold">
                                          <p:stCondLst>
                                            <p:cond delay="0"/>
                                          </p:stCondLst>
                                        </p:cTn>
                                        <p:tgtEl>
                                          <p:spTgt spid="14375"/>
                                        </p:tgtEl>
                                        <p:attrNameLst>
                                          <p:attrName>style.visibility</p:attrName>
                                        </p:attrNameLst>
                                      </p:cBhvr>
                                      <p:to>
                                        <p:strVal val="visible"/>
                                      </p:to>
                                    </p:set>
                                    <p:animEffect transition="in" filter="wipe(up)">
                                      <p:cBhvr>
                                        <p:cTn id="130" dur="500"/>
                                        <p:tgtEl>
                                          <p:spTgt spid="14375"/>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8" fill="hold" grpId="0" nodeType="clickEffect">
                                  <p:stCondLst>
                                    <p:cond delay="0"/>
                                  </p:stCondLst>
                                  <p:childTnLst>
                                    <p:set>
                                      <p:cBhvr>
                                        <p:cTn id="134" dur="1" fill="hold">
                                          <p:stCondLst>
                                            <p:cond delay="0"/>
                                          </p:stCondLst>
                                        </p:cTn>
                                        <p:tgtEl>
                                          <p:spTgt spid="14376"/>
                                        </p:tgtEl>
                                        <p:attrNameLst>
                                          <p:attrName>style.visibility</p:attrName>
                                        </p:attrNameLst>
                                      </p:cBhvr>
                                      <p:to>
                                        <p:strVal val="visible"/>
                                      </p:to>
                                    </p:set>
                                    <p:animEffect transition="in" filter="wipe(left)">
                                      <p:cBhvr>
                                        <p:cTn id="135" dur="500"/>
                                        <p:tgtEl>
                                          <p:spTgt spid="14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7" grpId="0" autoUpdateAnimBg="0"/>
      <p:bldP spid="14358" grpId="0" autoUpdateAnimBg="0"/>
      <p:bldP spid="14359" grpId="0" autoUpdateAnimBg="0"/>
      <p:bldP spid="14360" grpId="0" autoUpdateAnimBg="0"/>
      <p:bldP spid="14361" grpId="0" autoUpdateAnimBg="0"/>
      <p:bldP spid="14362" grpId="0" autoUpdateAnimBg="0"/>
      <p:bldP spid="14363" grpId="0" autoUpdateAnimBg="0"/>
      <p:bldP spid="14364" grpId="0" autoUpdateAnimBg="0"/>
      <p:bldP spid="14365" grpId="0" autoUpdateAnimBg="0"/>
      <p:bldP spid="14366" grpId="0" autoUpdateAnimBg="0"/>
      <p:bldP spid="14367" grpId="0" autoUpdateAnimBg="0"/>
      <p:bldP spid="14368" grpId="0" autoUpdateAnimBg="0"/>
      <p:bldP spid="14369" grpId="0" autoUpdateAnimBg="0"/>
      <p:bldP spid="14370" grpId="0" autoUpdateAnimBg="0"/>
      <p:bldP spid="14371" grpId="0" autoUpdateAnimBg="0"/>
      <p:bldP spid="14372" grpId="0" autoUpdateAnimBg="0"/>
      <p:bldP spid="14373" grpId="0" animBg="1" autoUpdateAnimBg="0"/>
      <p:bldP spid="14374" grpId="0" animBg="1" autoUpdateAnimBg="0"/>
      <p:bldP spid="14375" grpId="0" animBg="1" autoUpdateAnimBg="0"/>
      <p:bldP spid="14376" grpId="0" autoUpdateAnimBg="0"/>
      <p:bldP spid="14377" grpId="0" animBg="1"/>
      <p:bldP spid="14381" grpId="0" animBg="1"/>
      <p:bldP spid="1438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539750" y="188913"/>
            <a:ext cx="7656513" cy="1463675"/>
          </a:xfrm>
          <a:prstGeom prst="rect">
            <a:avLst/>
          </a:prstGeom>
          <a:noFill/>
          <a:ln w="9525">
            <a:noFill/>
            <a:miter lim="800000"/>
            <a:headEnd/>
            <a:tailEnd/>
          </a:ln>
        </p:spPr>
        <p:txBody>
          <a:bodyPr>
            <a:spAutoFit/>
          </a:bodyPr>
          <a:lstStyle/>
          <a:p>
            <a:pPr>
              <a:spcBef>
                <a:spcPct val="50000"/>
              </a:spcBef>
            </a:pPr>
            <a:r>
              <a:rPr lang="zh-CN" altLang="en-US" sz="3000">
                <a:solidFill>
                  <a:srgbClr val="000099"/>
                </a:solidFill>
                <a:latin typeface="Times New Roman" pitchFamily="18" charset="0"/>
              </a:rPr>
              <a:t> 练习：</a:t>
            </a:r>
            <a:r>
              <a:rPr lang="zh-CN" altLang="en-US" sz="3000">
                <a:latin typeface="Times New Roman" pitchFamily="18" charset="0"/>
              </a:rPr>
              <a:t>两种酒精</a:t>
            </a:r>
            <a:r>
              <a:rPr lang="en-US" altLang="zh-CN" sz="3000">
                <a:latin typeface="Times New Roman" pitchFamily="18" charset="0"/>
              </a:rPr>
              <a:t>,</a:t>
            </a:r>
            <a:r>
              <a:rPr lang="zh-CN" altLang="en-US" sz="3000">
                <a:latin typeface="Times New Roman" pitchFamily="18" charset="0"/>
              </a:rPr>
              <a:t>甲种含水</a:t>
            </a:r>
            <a:r>
              <a:rPr lang="en-US" altLang="zh-CN" sz="3000">
                <a:latin typeface="Times New Roman" pitchFamily="18" charset="0"/>
              </a:rPr>
              <a:t>15%,</a:t>
            </a:r>
            <a:r>
              <a:rPr lang="zh-CN" altLang="en-US" sz="3000">
                <a:latin typeface="Times New Roman" pitchFamily="18" charset="0"/>
              </a:rPr>
              <a:t>乙种含水</a:t>
            </a:r>
            <a:r>
              <a:rPr lang="en-US" altLang="zh-CN" sz="3000">
                <a:latin typeface="Times New Roman" pitchFamily="18" charset="0"/>
              </a:rPr>
              <a:t>5%,</a:t>
            </a:r>
            <a:r>
              <a:rPr lang="zh-CN" altLang="en-US" sz="3000">
                <a:latin typeface="Times New Roman" pitchFamily="18" charset="0"/>
              </a:rPr>
              <a:t>现在要配成含水</a:t>
            </a:r>
            <a:r>
              <a:rPr lang="en-US" altLang="zh-CN" sz="3000">
                <a:latin typeface="Times New Roman" pitchFamily="18" charset="0"/>
              </a:rPr>
              <a:t>12%</a:t>
            </a:r>
            <a:r>
              <a:rPr lang="zh-CN" altLang="en-US" sz="3000">
                <a:latin typeface="Times New Roman" pitchFamily="18" charset="0"/>
              </a:rPr>
              <a:t>的酒精</a:t>
            </a:r>
            <a:r>
              <a:rPr lang="en-US" altLang="zh-CN" sz="3000">
                <a:latin typeface="Times New Roman" pitchFamily="18" charset="0"/>
              </a:rPr>
              <a:t>500</a:t>
            </a:r>
            <a:r>
              <a:rPr lang="zh-CN" altLang="en-US" sz="3000">
                <a:latin typeface="Times New Roman" pitchFamily="18" charset="0"/>
              </a:rPr>
              <a:t>克</a:t>
            </a:r>
            <a:r>
              <a:rPr lang="en-US" altLang="zh-CN" sz="3000">
                <a:latin typeface="Times New Roman" pitchFamily="18" charset="0"/>
              </a:rPr>
              <a:t>.</a:t>
            </a:r>
            <a:r>
              <a:rPr lang="zh-CN" altLang="en-US" sz="3000">
                <a:latin typeface="Times New Roman" pitchFamily="18" charset="0"/>
              </a:rPr>
              <a:t>每种酒精各需多少克</a:t>
            </a:r>
            <a:r>
              <a:rPr lang="en-US" altLang="zh-CN" sz="3000">
                <a:latin typeface="Times New Roman" pitchFamily="18" charset="0"/>
              </a:rPr>
              <a:t>?</a:t>
            </a:r>
            <a:endParaRPr lang="en-US" altLang="zh-CN" sz="3000" b="0">
              <a:latin typeface="Times New Roman" pitchFamily="18" charset="0"/>
            </a:endParaRPr>
          </a:p>
        </p:txBody>
      </p:sp>
      <p:sp>
        <p:nvSpPr>
          <p:cNvPr id="15363" name="Text Box 3"/>
          <p:cNvSpPr txBox="1">
            <a:spLocks noChangeArrowheads="1"/>
          </p:cNvSpPr>
          <p:nvPr/>
        </p:nvSpPr>
        <p:spPr bwMode="auto">
          <a:xfrm>
            <a:off x="3206750" y="5562600"/>
            <a:ext cx="25908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解此方程组，得</a:t>
            </a:r>
          </a:p>
        </p:txBody>
      </p:sp>
      <p:sp>
        <p:nvSpPr>
          <p:cNvPr id="15364" name="Text Box 4"/>
          <p:cNvSpPr txBox="1">
            <a:spLocks noChangeArrowheads="1"/>
          </p:cNvSpPr>
          <p:nvPr/>
        </p:nvSpPr>
        <p:spPr bwMode="auto">
          <a:xfrm>
            <a:off x="5721350" y="5410200"/>
            <a:ext cx="1219200" cy="457200"/>
          </a:xfrm>
          <a:prstGeom prst="rect">
            <a:avLst/>
          </a:prstGeom>
          <a:noFill/>
          <a:ln w="9525">
            <a:noFill/>
            <a:miter lim="800000"/>
            <a:headEnd/>
            <a:tailEnd/>
          </a:ln>
        </p:spPr>
        <p:txBody>
          <a:bodyPr>
            <a:spAutoFit/>
          </a:bodyPr>
          <a:lstStyle/>
          <a:p>
            <a:pPr>
              <a:spcBef>
                <a:spcPct val="50000"/>
              </a:spcBef>
            </a:pPr>
            <a:r>
              <a:rPr lang="en-US" altLang="zh-CN" i="1">
                <a:solidFill>
                  <a:srgbClr val="0000FF"/>
                </a:solidFill>
                <a:latin typeface="Times New Roman" pitchFamily="18" charset="0"/>
              </a:rPr>
              <a:t>x</a:t>
            </a:r>
            <a:r>
              <a:rPr lang="en-US" altLang="zh-CN">
                <a:solidFill>
                  <a:srgbClr val="0000FF"/>
                </a:solidFill>
                <a:latin typeface="Times New Roman" pitchFamily="18" charset="0"/>
              </a:rPr>
              <a:t>=350</a:t>
            </a:r>
          </a:p>
        </p:txBody>
      </p:sp>
      <p:sp>
        <p:nvSpPr>
          <p:cNvPr id="15365" name="Text Box 5"/>
          <p:cNvSpPr txBox="1">
            <a:spLocks noChangeArrowheads="1"/>
          </p:cNvSpPr>
          <p:nvPr/>
        </p:nvSpPr>
        <p:spPr bwMode="auto">
          <a:xfrm>
            <a:off x="5721350" y="5715000"/>
            <a:ext cx="1219200" cy="457200"/>
          </a:xfrm>
          <a:prstGeom prst="rect">
            <a:avLst/>
          </a:prstGeom>
          <a:noFill/>
          <a:ln w="9525">
            <a:noFill/>
            <a:miter lim="800000"/>
            <a:headEnd/>
            <a:tailEnd/>
          </a:ln>
        </p:spPr>
        <p:txBody>
          <a:bodyPr>
            <a:spAutoFit/>
          </a:bodyPr>
          <a:lstStyle/>
          <a:p>
            <a:pPr>
              <a:spcBef>
                <a:spcPct val="50000"/>
              </a:spcBef>
            </a:pPr>
            <a:r>
              <a:rPr lang="en-US" altLang="zh-CN" i="1">
                <a:solidFill>
                  <a:srgbClr val="0000FF"/>
                </a:solidFill>
                <a:latin typeface="Times New Roman" pitchFamily="18" charset="0"/>
              </a:rPr>
              <a:t>y</a:t>
            </a:r>
            <a:r>
              <a:rPr lang="en-US" altLang="zh-CN">
                <a:solidFill>
                  <a:srgbClr val="0000FF"/>
                </a:solidFill>
                <a:latin typeface="Times New Roman" pitchFamily="18" charset="0"/>
              </a:rPr>
              <a:t>=150</a:t>
            </a:r>
          </a:p>
        </p:txBody>
      </p:sp>
      <p:grpSp>
        <p:nvGrpSpPr>
          <p:cNvPr id="2" name="Group 6"/>
          <p:cNvGrpSpPr>
            <a:grpSpLocks/>
          </p:cNvGrpSpPr>
          <p:nvPr/>
        </p:nvGrpSpPr>
        <p:grpSpPr bwMode="auto">
          <a:xfrm>
            <a:off x="1530350" y="3919538"/>
            <a:ext cx="5638800" cy="838200"/>
            <a:chOff x="0" y="0"/>
            <a:chExt cx="3552" cy="528"/>
          </a:xfrm>
        </p:grpSpPr>
        <p:sp>
          <p:nvSpPr>
            <p:cNvPr id="38951" name="Text Box 7"/>
            <p:cNvSpPr txBox="1">
              <a:spLocks noChangeArrowheads="1"/>
            </p:cNvSpPr>
            <p:nvPr/>
          </p:nvSpPr>
          <p:spPr bwMode="auto">
            <a:xfrm>
              <a:off x="0" y="144"/>
              <a:ext cx="1152" cy="288"/>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依题意，得</a:t>
              </a:r>
            </a:p>
          </p:txBody>
        </p:sp>
        <p:sp>
          <p:nvSpPr>
            <p:cNvPr id="38952" name="Text Box 8"/>
            <p:cNvSpPr txBox="1">
              <a:spLocks noChangeArrowheads="1"/>
            </p:cNvSpPr>
            <p:nvPr/>
          </p:nvSpPr>
          <p:spPr bwMode="auto">
            <a:xfrm>
              <a:off x="1392" y="0"/>
              <a:ext cx="960" cy="288"/>
            </a:xfrm>
            <a:prstGeom prst="rect">
              <a:avLst/>
            </a:prstGeom>
            <a:noFill/>
            <a:ln w="9525">
              <a:noFill/>
              <a:miter lim="800000"/>
              <a:headEnd/>
              <a:tailEnd/>
            </a:ln>
          </p:spPr>
          <p:txBody>
            <a:bodyPr>
              <a:spAutoFit/>
            </a:bodyPr>
            <a:lstStyle/>
            <a:p>
              <a:pPr>
                <a:spcBef>
                  <a:spcPct val="50000"/>
                </a:spcBef>
              </a:pPr>
              <a:r>
                <a:rPr lang="en-US" altLang="zh-CN" i="1">
                  <a:latin typeface="Times New Roman" pitchFamily="18" charset="0"/>
                </a:rPr>
                <a:t>x+y=500</a:t>
              </a:r>
            </a:p>
          </p:txBody>
        </p:sp>
        <p:sp>
          <p:nvSpPr>
            <p:cNvPr id="38953" name="Text Box 9"/>
            <p:cNvSpPr txBox="1">
              <a:spLocks noChangeArrowheads="1"/>
            </p:cNvSpPr>
            <p:nvPr/>
          </p:nvSpPr>
          <p:spPr bwMode="auto">
            <a:xfrm>
              <a:off x="1392" y="240"/>
              <a:ext cx="2160" cy="288"/>
            </a:xfrm>
            <a:prstGeom prst="rect">
              <a:avLst/>
            </a:prstGeom>
            <a:noFill/>
            <a:ln w="9525">
              <a:noFill/>
              <a:miter lim="800000"/>
              <a:headEnd/>
              <a:tailEnd/>
            </a:ln>
          </p:spPr>
          <p:txBody>
            <a:bodyPr>
              <a:spAutoFit/>
            </a:bodyPr>
            <a:lstStyle/>
            <a:p>
              <a:pPr>
                <a:spcBef>
                  <a:spcPct val="50000"/>
                </a:spcBef>
              </a:pPr>
              <a:r>
                <a:rPr lang="en-US" altLang="zh-CN">
                  <a:latin typeface="Times New Roman" pitchFamily="18" charset="0"/>
                </a:rPr>
                <a:t>15%</a:t>
              </a:r>
              <a:r>
                <a:rPr lang="en-US" altLang="zh-CN" i="1">
                  <a:latin typeface="Times New Roman" pitchFamily="18" charset="0"/>
                </a:rPr>
                <a:t> x+</a:t>
              </a:r>
              <a:r>
                <a:rPr lang="en-US" altLang="zh-CN">
                  <a:latin typeface="Times New Roman" pitchFamily="18" charset="0"/>
                </a:rPr>
                <a:t>5%</a:t>
              </a:r>
              <a:r>
                <a:rPr lang="en-US" altLang="zh-CN" i="1">
                  <a:latin typeface="Times New Roman" pitchFamily="18" charset="0"/>
                </a:rPr>
                <a:t> y=</a:t>
              </a:r>
              <a:r>
                <a:rPr lang="en-US" altLang="zh-CN">
                  <a:latin typeface="Times New Roman" pitchFamily="18" charset="0"/>
                </a:rPr>
                <a:t>500×12%</a:t>
              </a:r>
            </a:p>
          </p:txBody>
        </p:sp>
        <p:sp>
          <p:nvSpPr>
            <p:cNvPr id="38954" name="AutoShape 10"/>
            <p:cNvSpPr>
              <a:spLocks/>
            </p:cNvSpPr>
            <p:nvPr/>
          </p:nvSpPr>
          <p:spPr bwMode="auto">
            <a:xfrm>
              <a:off x="1296" y="144"/>
              <a:ext cx="96" cy="288"/>
            </a:xfrm>
            <a:prstGeom prst="leftBrace">
              <a:avLst>
                <a:gd name="adj1" fmla="val 25000"/>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grpSp>
      <p:grpSp>
        <p:nvGrpSpPr>
          <p:cNvPr id="3" name="Group 11"/>
          <p:cNvGrpSpPr>
            <a:grpSpLocks/>
          </p:cNvGrpSpPr>
          <p:nvPr/>
        </p:nvGrpSpPr>
        <p:grpSpPr bwMode="auto">
          <a:xfrm>
            <a:off x="2749550" y="4648200"/>
            <a:ext cx="2819400" cy="838200"/>
            <a:chOff x="0" y="0"/>
            <a:chExt cx="1776" cy="528"/>
          </a:xfrm>
        </p:grpSpPr>
        <p:sp>
          <p:nvSpPr>
            <p:cNvPr id="38947" name="Text Box 12"/>
            <p:cNvSpPr txBox="1">
              <a:spLocks noChangeArrowheads="1"/>
            </p:cNvSpPr>
            <p:nvPr/>
          </p:nvSpPr>
          <p:spPr bwMode="auto">
            <a:xfrm>
              <a:off x="0" y="144"/>
              <a:ext cx="384" cy="288"/>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即</a:t>
              </a:r>
            </a:p>
          </p:txBody>
        </p:sp>
        <p:sp>
          <p:nvSpPr>
            <p:cNvPr id="38948" name="Text Box 13"/>
            <p:cNvSpPr txBox="1">
              <a:spLocks noChangeArrowheads="1"/>
            </p:cNvSpPr>
            <p:nvPr/>
          </p:nvSpPr>
          <p:spPr bwMode="auto">
            <a:xfrm>
              <a:off x="576" y="0"/>
              <a:ext cx="960" cy="288"/>
            </a:xfrm>
            <a:prstGeom prst="rect">
              <a:avLst/>
            </a:prstGeom>
            <a:noFill/>
            <a:ln w="9525">
              <a:noFill/>
              <a:miter lim="800000"/>
              <a:headEnd/>
              <a:tailEnd/>
            </a:ln>
          </p:spPr>
          <p:txBody>
            <a:bodyPr>
              <a:spAutoFit/>
            </a:bodyPr>
            <a:lstStyle/>
            <a:p>
              <a:pPr>
                <a:spcBef>
                  <a:spcPct val="50000"/>
                </a:spcBef>
              </a:pPr>
              <a:r>
                <a:rPr lang="en-US" altLang="zh-CN" i="1">
                  <a:latin typeface="Times New Roman" pitchFamily="18" charset="0"/>
                </a:rPr>
                <a:t>x+y</a:t>
              </a:r>
              <a:r>
                <a:rPr lang="en-US" altLang="zh-CN">
                  <a:latin typeface="Times New Roman" pitchFamily="18" charset="0"/>
                </a:rPr>
                <a:t>=500</a:t>
              </a:r>
            </a:p>
          </p:txBody>
        </p:sp>
        <p:sp>
          <p:nvSpPr>
            <p:cNvPr id="38949" name="Text Box 14"/>
            <p:cNvSpPr txBox="1">
              <a:spLocks noChangeArrowheads="1"/>
            </p:cNvSpPr>
            <p:nvPr/>
          </p:nvSpPr>
          <p:spPr bwMode="auto">
            <a:xfrm>
              <a:off x="528" y="240"/>
              <a:ext cx="1248" cy="288"/>
            </a:xfrm>
            <a:prstGeom prst="rect">
              <a:avLst/>
            </a:prstGeom>
            <a:noFill/>
            <a:ln w="9525">
              <a:noFill/>
              <a:miter lim="800000"/>
              <a:headEnd/>
              <a:tailEnd/>
            </a:ln>
          </p:spPr>
          <p:txBody>
            <a:bodyPr>
              <a:spAutoFit/>
            </a:bodyPr>
            <a:lstStyle/>
            <a:p>
              <a:pPr>
                <a:spcBef>
                  <a:spcPct val="50000"/>
                </a:spcBef>
              </a:pPr>
              <a:r>
                <a:rPr lang="en-US" altLang="zh-CN">
                  <a:latin typeface="Times New Roman" pitchFamily="18" charset="0"/>
                </a:rPr>
                <a:t>3</a:t>
              </a:r>
              <a:r>
                <a:rPr lang="en-US" altLang="zh-CN" i="1">
                  <a:latin typeface="Times New Roman" pitchFamily="18" charset="0"/>
                </a:rPr>
                <a:t>x+y</a:t>
              </a:r>
              <a:r>
                <a:rPr lang="en-US" altLang="zh-CN">
                  <a:latin typeface="Times New Roman" pitchFamily="18" charset="0"/>
                </a:rPr>
                <a:t>=1200</a:t>
              </a:r>
            </a:p>
          </p:txBody>
        </p:sp>
        <p:sp>
          <p:nvSpPr>
            <p:cNvPr id="38950" name="AutoShape 15"/>
            <p:cNvSpPr>
              <a:spLocks/>
            </p:cNvSpPr>
            <p:nvPr/>
          </p:nvSpPr>
          <p:spPr bwMode="auto">
            <a:xfrm>
              <a:off x="480" y="144"/>
              <a:ext cx="48" cy="288"/>
            </a:xfrm>
            <a:prstGeom prst="leftBrace">
              <a:avLst>
                <a:gd name="adj1" fmla="val 50000"/>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grpSp>
      <p:sp>
        <p:nvSpPr>
          <p:cNvPr id="15376" name="AutoShape 16"/>
          <p:cNvSpPr>
            <a:spLocks/>
          </p:cNvSpPr>
          <p:nvPr/>
        </p:nvSpPr>
        <p:spPr bwMode="auto">
          <a:xfrm>
            <a:off x="5645150" y="5562600"/>
            <a:ext cx="76200" cy="533400"/>
          </a:xfrm>
          <a:prstGeom prst="leftBrace">
            <a:avLst>
              <a:gd name="adj1" fmla="val 58333"/>
              <a:gd name="adj2" fmla="val 50000"/>
            </a:avLst>
          </a:prstGeom>
          <a:noFill/>
          <a:ln w="9525">
            <a:solidFill>
              <a:srgbClr val="0000FF"/>
            </a:solidFill>
            <a:round/>
            <a:headEnd/>
            <a:tailEnd/>
          </a:ln>
        </p:spPr>
        <p:txBody>
          <a:bodyPr wrap="none" anchor="ctr"/>
          <a:lstStyle/>
          <a:p>
            <a:pPr algn="ctr"/>
            <a:endParaRPr lang="zh-CN" altLang="en-US">
              <a:latin typeface="Times New Roman" pitchFamily="18" charset="0"/>
            </a:endParaRPr>
          </a:p>
        </p:txBody>
      </p:sp>
      <p:sp>
        <p:nvSpPr>
          <p:cNvPr id="15377" name="Text Box 17"/>
          <p:cNvSpPr txBox="1">
            <a:spLocks noChangeArrowheads="1"/>
          </p:cNvSpPr>
          <p:nvPr/>
        </p:nvSpPr>
        <p:spPr bwMode="auto">
          <a:xfrm>
            <a:off x="1225550" y="6096000"/>
            <a:ext cx="61722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答：甲种酒精取</a:t>
            </a:r>
            <a:r>
              <a:rPr lang="en-US" altLang="zh-CN">
                <a:solidFill>
                  <a:srgbClr val="0000FF"/>
                </a:solidFill>
                <a:latin typeface="Times New Roman" pitchFamily="18" charset="0"/>
              </a:rPr>
              <a:t>350</a:t>
            </a:r>
            <a:r>
              <a:rPr lang="zh-CN" altLang="en-US">
                <a:solidFill>
                  <a:srgbClr val="0000FF"/>
                </a:solidFill>
                <a:latin typeface="Times New Roman" pitchFamily="18" charset="0"/>
              </a:rPr>
              <a:t>克，乙种酒精取</a:t>
            </a:r>
            <a:r>
              <a:rPr lang="en-US" altLang="zh-CN">
                <a:solidFill>
                  <a:srgbClr val="0000FF"/>
                </a:solidFill>
                <a:latin typeface="Times New Roman" pitchFamily="18" charset="0"/>
              </a:rPr>
              <a:t>150</a:t>
            </a:r>
            <a:r>
              <a:rPr lang="zh-CN" altLang="en-US">
                <a:solidFill>
                  <a:srgbClr val="0000FF"/>
                </a:solidFill>
                <a:latin typeface="Times New Roman" pitchFamily="18" charset="0"/>
              </a:rPr>
              <a:t>克</a:t>
            </a:r>
            <a:r>
              <a:rPr lang="en-US" altLang="zh-CN">
                <a:solidFill>
                  <a:srgbClr val="0000FF"/>
                </a:solidFill>
                <a:latin typeface="Times New Roman" pitchFamily="18" charset="0"/>
              </a:rPr>
              <a:t>.</a:t>
            </a:r>
          </a:p>
        </p:txBody>
      </p:sp>
      <p:sp>
        <p:nvSpPr>
          <p:cNvPr id="15378" name="Text Box 18"/>
          <p:cNvSpPr txBox="1">
            <a:spLocks noChangeArrowheads="1"/>
          </p:cNvSpPr>
          <p:nvPr/>
        </p:nvSpPr>
        <p:spPr bwMode="auto">
          <a:xfrm>
            <a:off x="1225550" y="3581400"/>
            <a:ext cx="7010400" cy="457200"/>
          </a:xfrm>
          <a:prstGeom prst="rect">
            <a:avLst/>
          </a:prstGeom>
          <a:noFill/>
          <a:ln w="9525">
            <a:noFill/>
            <a:miter lim="800000"/>
            <a:headEnd/>
            <a:tailEnd/>
          </a:ln>
        </p:spPr>
        <p:txBody>
          <a:bodyPr>
            <a:spAutoFit/>
          </a:bodyPr>
          <a:lstStyle/>
          <a:p>
            <a:pPr>
              <a:spcBef>
                <a:spcPct val="50000"/>
              </a:spcBef>
            </a:pPr>
            <a:r>
              <a:rPr lang="zh-CN" altLang="en-US">
                <a:solidFill>
                  <a:srgbClr val="0000FF"/>
                </a:solidFill>
                <a:latin typeface="Times New Roman" pitchFamily="18" charset="0"/>
              </a:rPr>
              <a:t>解：设甲种酒精取</a:t>
            </a:r>
            <a:r>
              <a:rPr lang="en-US" altLang="zh-CN" i="1">
                <a:solidFill>
                  <a:srgbClr val="0000FF"/>
                </a:solidFill>
                <a:latin typeface="Times New Roman" pitchFamily="18" charset="0"/>
              </a:rPr>
              <a:t>x</a:t>
            </a:r>
            <a:r>
              <a:rPr lang="zh-CN" altLang="en-US">
                <a:solidFill>
                  <a:srgbClr val="0000FF"/>
                </a:solidFill>
                <a:latin typeface="Times New Roman" pitchFamily="18" charset="0"/>
              </a:rPr>
              <a:t>克，乙种酒精取</a:t>
            </a:r>
            <a:r>
              <a:rPr lang="en-US" altLang="zh-CN" i="1">
                <a:solidFill>
                  <a:srgbClr val="0000FF"/>
                </a:solidFill>
                <a:latin typeface="Times New Roman" pitchFamily="18" charset="0"/>
              </a:rPr>
              <a:t>y</a:t>
            </a:r>
            <a:r>
              <a:rPr lang="zh-CN" altLang="en-US">
                <a:solidFill>
                  <a:srgbClr val="0000FF"/>
                </a:solidFill>
                <a:latin typeface="Times New Roman" pitchFamily="18" charset="0"/>
              </a:rPr>
              <a:t>克</a:t>
            </a:r>
            <a:r>
              <a:rPr lang="en-US" altLang="zh-CN">
                <a:solidFill>
                  <a:srgbClr val="0000FF"/>
                </a:solidFill>
                <a:latin typeface="Times New Roman" pitchFamily="18" charset="0"/>
              </a:rPr>
              <a:t>.</a:t>
            </a:r>
          </a:p>
        </p:txBody>
      </p:sp>
      <p:grpSp>
        <p:nvGrpSpPr>
          <p:cNvPr id="4" name="Group 19"/>
          <p:cNvGrpSpPr>
            <a:grpSpLocks/>
          </p:cNvGrpSpPr>
          <p:nvPr/>
        </p:nvGrpSpPr>
        <p:grpSpPr bwMode="auto">
          <a:xfrm>
            <a:off x="1149350" y="1843088"/>
            <a:ext cx="7543800" cy="1644650"/>
            <a:chOff x="0" y="0"/>
            <a:chExt cx="5376" cy="1529"/>
          </a:xfrm>
        </p:grpSpPr>
        <p:grpSp>
          <p:nvGrpSpPr>
            <p:cNvPr id="38930" name="Group 20"/>
            <p:cNvGrpSpPr>
              <a:grpSpLocks/>
            </p:cNvGrpSpPr>
            <p:nvPr/>
          </p:nvGrpSpPr>
          <p:grpSpPr bwMode="auto">
            <a:xfrm>
              <a:off x="0" y="48"/>
              <a:ext cx="5376" cy="1440"/>
              <a:chOff x="0" y="0"/>
              <a:chExt cx="5376" cy="1440"/>
            </a:xfrm>
          </p:grpSpPr>
          <p:sp>
            <p:nvSpPr>
              <p:cNvPr id="38939" name="Rectangle 21"/>
              <p:cNvSpPr>
                <a:spLocks noChangeArrowheads="1"/>
              </p:cNvSpPr>
              <p:nvPr/>
            </p:nvSpPr>
            <p:spPr bwMode="auto">
              <a:xfrm>
                <a:off x="0" y="0"/>
                <a:ext cx="5376" cy="144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38940" name="Line 22"/>
              <p:cNvSpPr>
                <a:spLocks noChangeShapeType="1"/>
              </p:cNvSpPr>
              <p:nvPr/>
            </p:nvSpPr>
            <p:spPr bwMode="auto">
              <a:xfrm>
                <a:off x="1008" y="0"/>
                <a:ext cx="0" cy="1440"/>
              </a:xfrm>
              <a:prstGeom prst="line">
                <a:avLst/>
              </a:prstGeom>
              <a:noFill/>
              <a:ln w="9525">
                <a:solidFill>
                  <a:schemeClr val="tx1"/>
                </a:solidFill>
                <a:round/>
                <a:headEnd/>
                <a:tailEnd/>
              </a:ln>
            </p:spPr>
            <p:txBody>
              <a:bodyPr wrap="none" anchor="ctr"/>
              <a:lstStyle/>
              <a:p>
                <a:endParaRPr lang="zh-CN" altLang="en-US"/>
              </a:p>
            </p:txBody>
          </p:sp>
          <p:sp>
            <p:nvSpPr>
              <p:cNvPr id="38941" name="Line 23"/>
              <p:cNvSpPr>
                <a:spLocks noChangeShapeType="1"/>
              </p:cNvSpPr>
              <p:nvPr/>
            </p:nvSpPr>
            <p:spPr bwMode="auto">
              <a:xfrm>
                <a:off x="0" y="720"/>
                <a:ext cx="5376" cy="0"/>
              </a:xfrm>
              <a:prstGeom prst="line">
                <a:avLst/>
              </a:prstGeom>
              <a:noFill/>
              <a:ln w="9525">
                <a:solidFill>
                  <a:schemeClr val="tx1"/>
                </a:solidFill>
                <a:round/>
                <a:headEnd/>
                <a:tailEnd/>
              </a:ln>
            </p:spPr>
            <p:txBody>
              <a:bodyPr wrap="none" anchor="ctr"/>
              <a:lstStyle/>
              <a:p>
                <a:endParaRPr lang="zh-CN" altLang="en-US"/>
              </a:p>
            </p:txBody>
          </p:sp>
          <p:sp>
            <p:nvSpPr>
              <p:cNvPr id="38942" name="Line 24"/>
              <p:cNvSpPr>
                <a:spLocks noChangeShapeType="1"/>
              </p:cNvSpPr>
              <p:nvPr/>
            </p:nvSpPr>
            <p:spPr bwMode="auto">
              <a:xfrm>
                <a:off x="0" y="1104"/>
                <a:ext cx="5376" cy="0"/>
              </a:xfrm>
              <a:prstGeom prst="line">
                <a:avLst/>
              </a:prstGeom>
              <a:noFill/>
              <a:ln w="9525">
                <a:solidFill>
                  <a:schemeClr val="tx1"/>
                </a:solidFill>
                <a:round/>
                <a:headEnd/>
                <a:tailEnd/>
              </a:ln>
            </p:spPr>
            <p:txBody>
              <a:bodyPr wrap="none" anchor="ctr"/>
              <a:lstStyle/>
              <a:p>
                <a:endParaRPr lang="zh-CN" altLang="en-US"/>
              </a:p>
            </p:txBody>
          </p:sp>
          <p:sp>
            <p:nvSpPr>
              <p:cNvPr id="38943" name="Line 25"/>
              <p:cNvSpPr>
                <a:spLocks noChangeShapeType="1"/>
              </p:cNvSpPr>
              <p:nvPr/>
            </p:nvSpPr>
            <p:spPr bwMode="auto">
              <a:xfrm>
                <a:off x="3072" y="0"/>
                <a:ext cx="0" cy="1440"/>
              </a:xfrm>
              <a:prstGeom prst="line">
                <a:avLst/>
              </a:prstGeom>
              <a:noFill/>
              <a:ln w="9525">
                <a:solidFill>
                  <a:schemeClr val="tx1"/>
                </a:solidFill>
                <a:round/>
                <a:headEnd/>
                <a:tailEnd/>
              </a:ln>
            </p:spPr>
            <p:txBody>
              <a:bodyPr wrap="none" anchor="ctr"/>
              <a:lstStyle/>
              <a:p>
                <a:endParaRPr lang="zh-CN" altLang="en-US"/>
              </a:p>
            </p:txBody>
          </p:sp>
          <p:sp>
            <p:nvSpPr>
              <p:cNvPr id="38944" name="Line 26"/>
              <p:cNvSpPr>
                <a:spLocks noChangeShapeType="1"/>
              </p:cNvSpPr>
              <p:nvPr/>
            </p:nvSpPr>
            <p:spPr bwMode="auto">
              <a:xfrm>
                <a:off x="1008" y="336"/>
                <a:ext cx="4368" cy="0"/>
              </a:xfrm>
              <a:prstGeom prst="line">
                <a:avLst/>
              </a:prstGeom>
              <a:noFill/>
              <a:ln w="9525">
                <a:solidFill>
                  <a:schemeClr val="tx1"/>
                </a:solidFill>
                <a:round/>
                <a:headEnd/>
                <a:tailEnd/>
              </a:ln>
            </p:spPr>
            <p:txBody>
              <a:bodyPr wrap="none" anchor="ctr"/>
              <a:lstStyle/>
              <a:p>
                <a:endParaRPr lang="zh-CN" altLang="en-US"/>
              </a:p>
            </p:txBody>
          </p:sp>
          <p:sp>
            <p:nvSpPr>
              <p:cNvPr id="38945" name="Line 27"/>
              <p:cNvSpPr>
                <a:spLocks noChangeShapeType="1"/>
              </p:cNvSpPr>
              <p:nvPr/>
            </p:nvSpPr>
            <p:spPr bwMode="auto">
              <a:xfrm>
                <a:off x="2064" y="336"/>
                <a:ext cx="0" cy="768"/>
              </a:xfrm>
              <a:prstGeom prst="line">
                <a:avLst/>
              </a:prstGeom>
              <a:noFill/>
              <a:ln w="9525">
                <a:solidFill>
                  <a:schemeClr val="tx1"/>
                </a:solidFill>
                <a:round/>
                <a:headEnd/>
                <a:tailEnd/>
              </a:ln>
            </p:spPr>
            <p:txBody>
              <a:bodyPr wrap="none" anchor="ctr"/>
              <a:lstStyle/>
              <a:p>
                <a:endParaRPr lang="zh-CN" altLang="en-US"/>
              </a:p>
            </p:txBody>
          </p:sp>
          <p:sp>
            <p:nvSpPr>
              <p:cNvPr id="38946" name="Line 28"/>
              <p:cNvSpPr>
                <a:spLocks noChangeShapeType="1"/>
              </p:cNvSpPr>
              <p:nvPr/>
            </p:nvSpPr>
            <p:spPr bwMode="auto">
              <a:xfrm>
                <a:off x="4224" y="336"/>
                <a:ext cx="0" cy="768"/>
              </a:xfrm>
              <a:prstGeom prst="line">
                <a:avLst/>
              </a:prstGeom>
              <a:noFill/>
              <a:ln w="9525">
                <a:solidFill>
                  <a:schemeClr val="tx1"/>
                </a:solidFill>
                <a:round/>
                <a:headEnd/>
                <a:tailEnd/>
              </a:ln>
            </p:spPr>
            <p:txBody>
              <a:bodyPr wrap="none" anchor="ctr"/>
              <a:lstStyle/>
              <a:p>
                <a:endParaRPr lang="zh-CN" altLang="en-US"/>
              </a:p>
            </p:txBody>
          </p:sp>
        </p:grpSp>
        <p:sp>
          <p:nvSpPr>
            <p:cNvPr id="38931" name="Text Box 29"/>
            <p:cNvSpPr txBox="1">
              <a:spLocks noChangeArrowheads="1"/>
            </p:cNvSpPr>
            <p:nvPr/>
          </p:nvSpPr>
          <p:spPr bwMode="auto">
            <a:xfrm>
              <a:off x="1440" y="0"/>
              <a:ext cx="1200"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楷体_GB2312" pitchFamily="1" charset="-122"/>
                </a:rPr>
                <a:t>酒精重量</a:t>
              </a:r>
              <a:endParaRPr lang="zh-CN" altLang="en-US" b="0">
                <a:solidFill>
                  <a:srgbClr val="0000FF"/>
                </a:solidFill>
                <a:latin typeface="Times New Roman" pitchFamily="18" charset="0"/>
              </a:endParaRPr>
            </a:p>
          </p:txBody>
        </p:sp>
        <p:sp>
          <p:nvSpPr>
            <p:cNvPr id="38932" name="Text Box 30"/>
            <p:cNvSpPr txBox="1">
              <a:spLocks noChangeArrowheads="1"/>
            </p:cNvSpPr>
            <p:nvPr/>
          </p:nvSpPr>
          <p:spPr bwMode="auto">
            <a:xfrm>
              <a:off x="3744" y="0"/>
              <a:ext cx="1056"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楷体_GB2312" pitchFamily="1" charset="-122"/>
                </a:rPr>
                <a:t>含水量</a:t>
              </a:r>
              <a:endParaRPr lang="zh-CN" altLang="en-US" b="0">
                <a:latin typeface="Times New Roman" pitchFamily="18" charset="0"/>
              </a:endParaRPr>
            </a:p>
          </p:txBody>
        </p:sp>
        <p:sp>
          <p:nvSpPr>
            <p:cNvPr id="38933" name="Text Box 31"/>
            <p:cNvSpPr txBox="1">
              <a:spLocks noChangeArrowheads="1"/>
            </p:cNvSpPr>
            <p:nvPr/>
          </p:nvSpPr>
          <p:spPr bwMode="auto">
            <a:xfrm>
              <a:off x="1104" y="384"/>
              <a:ext cx="960"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甲   种</a:t>
              </a:r>
              <a:endParaRPr lang="zh-CN" altLang="en-US" b="0">
                <a:solidFill>
                  <a:srgbClr val="FF3300"/>
                </a:solidFill>
                <a:latin typeface="Times New Roman" pitchFamily="18" charset="0"/>
              </a:endParaRPr>
            </a:p>
          </p:txBody>
        </p:sp>
        <p:sp>
          <p:nvSpPr>
            <p:cNvPr id="38934" name="Text Box 32"/>
            <p:cNvSpPr txBox="1">
              <a:spLocks noChangeArrowheads="1"/>
            </p:cNvSpPr>
            <p:nvPr/>
          </p:nvSpPr>
          <p:spPr bwMode="auto">
            <a:xfrm>
              <a:off x="2112" y="384"/>
              <a:ext cx="912"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乙   种</a:t>
              </a:r>
              <a:endParaRPr lang="zh-CN" altLang="en-US" b="0">
                <a:latin typeface="Times New Roman" pitchFamily="18" charset="0"/>
              </a:endParaRPr>
            </a:p>
          </p:txBody>
        </p:sp>
        <p:sp>
          <p:nvSpPr>
            <p:cNvPr id="38935" name="Text Box 33"/>
            <p:cNvSpPr txBox="1">
              <a:spLocks noChangeArrowheads="1"/>
            </p:cNvSpPr>
            <p:nvPr/>
          </p:nvSpPr>
          <p:spPr bwMode="auto">
            <a:xfrm>
              <a:off x="3168" y="384"/>
              <a:ext cx="960"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甲   种</a:t>
              </a:r>
              <a:endParaRPr lang="zh-CN" altLang="en-US" b="0">
                <a:latin typeface="Times New Roman" pitchFamily="18" charset="0"/>
              </a:endParaRPr>
            </a:p>
          </p:txBody>
        </p:sp>
        <p:sp>
          <p:nvSpPr>
            <p:cNvPr id="38936" name="Text Box 34"/>
            <p:cNvSpPr txBox="1">
              <a:spLocks noChangeArrowheads="1"/>
            </p:cNvSpPr>
            <p:nvPr/>
          </p:nvSpPr>
          <p:spPr bwMode="auto">
            <a:xfrm>
              <a:off x="4272" y="384"/>
              <a:ext cx="1008" cy="425"/>
            </a:xfrm>
            <a:prstGeom prst="rect">
              <a:avLst/>
            </a:prstGeom>
            <a:noFill/>
            <a:ln w="9525">
              <a:noFill/>
              <a:miter lim="800000"/>
              <a:headEnd/>
              <a:tailEnd/>
            </a:ln>
          </p:spPr>
          <p:txBody>
            <a:bodyPr>
              <a:spAutoFit/>
            </a:bodyPr>
            <a:lstStyle/>
            <a:p>
              <a:pPr>
                <a:spcBef>
                  <a:spcPct val="50000"/>
                </a:spcBef>
              </a:pPr>
              <a:r>
                <a:rPr lang="zh-CN" altLang="en-US" i="1">
                  <a:solidFill>
                    <a:srgbClr val="FF3300"/>
                  </a:solidFill>
                  <a:latin typeface="Times New Roman" pitchFamily="18" charset="0"/>
                  <a:ea typeface="隶书" pitchFamily="49" charset="-122"/>
                </a:rPr>
                <a:t>乙   种</a:t>
              </a:r>
              <a:endParaRPr lang="zh-CN" altLang="en-US" b="0">
                <a:solidFill>
                  <a:srgbClr val="FF3300"/>
                </a:solidFill>
                <a:latin typeface="Times New Roman" pitchFamily="18" charset="0"/>
              </a:endParaRPr>
            </a:p>
          </p:txBody>
        </p:sp>
        <p:sp>
          <p:nvSpPr>
            <p:cNvPr id="38937" name="Text Box 35"/>
            <p:cNvSpPr txBox="1">
              <a:spLocks noChangeArrowheads="1"/>
            </p:cNvSpPr>
            <p:nvPr/>
          </p:nvSpPr>
          <p:spPr bwMode="auto">
            <a:xfrm>
              <a:off x="48" y="769"/>
              <a:ext cx="912"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隶书" pitchFamily="49" charset="-122"/>
                </a:rPr>
                <a:t>熔化前</a:t>
              </a:r>
            </a:p>
          </p:txBody>
        </p:sp>
        <p:sp>
          <p:nvSpPr>
            <p:cNvPr id="38938" name="Text Box 36"/>
            <p:cNvSpPr txBox="1">
              <a:spLocks noChangeArrowheads="1"/>
            </p:cNvSpPr>
            <p:nvPr/>
          </p:nvSpPr>
          <p:spPr bwMode="auto">
            <a:xfrm>
              <a:off x="48" y="1104"/>
              <a:ext cx="1008" cy="425"/>
            </a:xfrm>
            <a:prstGeom prst="rect">
              <a:avLst/>
            </a:prstGeom>
            <a:noFill/>
            <a:ln w="9525">
              <a:noFill/>
              <a:miter lim="800000"/>
              <a:headEnd/>
              <a:tailEnd/>
            </a:ln>
          </p:spPr>
          <p:txBody>
            <a:bodyPr>
              <a:spAutoFit/>
            </a:bodyPr>
            <a:lstStyle/>
            <a:p>
              <a:pPr>
                <a:spcBef>
                  <a:spcPct val="50000"/>
                </a:spcBef>
              </a:pPr>
              <a:r>
                <a:rPr lang="zh-CN" altLang="en-US">
                  <a:solidFill>
                    <a:srgbClr val="FF3300"/>
                  </a:solidFill>
                  <a:latin typeface="Times New Roman" pitchFamily="18" charset="0"/>
                  <a:ea typeface="隶书" pitchFamily="49" charset="-122"/>
                </a:rPr>
                <a:t>熔化后</a:t>
              </a:r>
              <a:endParaRPr lang="zh-CN" altLang="en-US" b="0">
                <a:latin typeface="Times New Roman" pitchFamily="18" charset="0"/>
              </a:endParaRPr>
            </a:p>
          </p:txBody>
        </p:sp>
      </p:grpSp>
      <p:sp>
        <p:nvSpPr>
          <p:cNvPr id="15397" name="Text Box 37"/>
          <p:cNvSpPr txBox="1">
            <a:spLocks noChangeArrowheads="1"/>
          </p:cNvSpPr>
          <p:nvPr/>
        </p:nvSpPr>
        <p:spPr bwMode="auto">
          <a:xfrm>
            <a:off x="2978150" y="2605088"/>
            <a:ext cx="914400" cy="519112"/>
          </a:xfrm>
          <a:prstGeom prst="rect">
            <a:avLst/>
          </a:prstGeom>
          <a:noFill/>
          <a:ln w="9525">
            <a:noFill/>
            <a:miter lim="800000"/>
            <a:headEnd/>
            <a:tailEnd/>
          </a:ln>
        </p:spPr>
        <p:txBody>
          <a:bodyPr>
            <a:spAutoFit/>
          </a:bodyPr>
          <a:lstStyle/>
          <a:p>
            <a:pPr>
              <a:spcBef>
                <a:spcPct val="50000"/>
              </a:spcBef>
            </a:pPr>
            <a:r>
              <a:rPr lang="en-US" altLang="zh-CN" sz="2800" i="1">
                <a:solidFill>
                  <a:srgbClr val="9900CC"/>
                </a:solidFill>
                <a:latin typeface="Times New Roman" pitchFamily="18" charset="0"/>
              </a:rPr>
              <a:t>x</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5398" name="Text Box 38"/>
          <p:cNvSpPr txBox="1">
            <a:spLocks noChangeArrowheads="1"/>
          </p:cNvSpPr>
          <p:nvPr/>
        </p:nvSpPr>
        <p:spPr bwMode="auto">
          <a:xfrm>
            <a:off x="4425950" y="2605088"/>
            <a:ext cx="914400" cy="519112"/>
          </a:xfrm>
          <a:prstGeom prst="rect">
            <a:avLst/>
          </a:prstGeom>
          <a:noFill/>
          <a:ln w="9525">
            <a:noFill/>
            <a:miter lim="800000"/>
            <a:headEnd/>
            <a:tailEnd/>
          </a:ln>
        </p:spPr>
        <p:txBody>
          <a:bodyPr>
            <a:spAutoFit/>
          </a:bodyPr>
          <a:lstStyle/>
          <a:p>
            <a:pPr>
              <a:spcBef>
                <a:spcPct val="50000"/>
              </a:spcBef>
            </a:pPr>
            <a:r>
              <a:rPr lang="en-US" altLang="zh-CN" sz="2800" i="1">
                <a:solidFill>
                  <a:srgbClr val="9900CC"/>
                </a:solidFill>
                <a:latin typeface="Times New Roman" pitchFamily="18" charset="0"/>
              </a:rPr>
              <a:t>y</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5399" name="Text Box 39"/>
          <p:cNvSpPr txBox="1">
            <a:spLocks noChangeArrowheads="1"/>
          </p:cNvSpPr>
          <p:nvPr/>
        </p:nvSpPr>
        <p:spPr bwMode="auto">
          <a:xfrm>
            <a:off x="5568950" y="2605088"/>
            <a:ext cx="1600200" cy="519112"/>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15%·</a:t>
            </a:r>
            <a:r>
              <a:rPr lang="en-US" altLang="zh-CN" sz="2800" i="1">
                <a:solidFill>
                  <a:srgbClr val="9900CC"/>
                </a:solidFill>
                <a:latin typeface="Times New Roman" pitchFamily="18" charset="0"/>
              </a:rPr>
              <a:t>x</a:t>
            </a:r>
            <a:endParaRPr lang="en-US" altLang="zh-CN" sz="2800" b="0" i="1">
              <a:solidFill>
                <a:srgbClr val="9900CC"/>
              </a:solidFill>
              <a:latin typeface="Times New Roman" pitchFamily="18" charset="0"/>
            </a:endParaRPr>
          </a:p>
        </p:txBody>
      </p:sp>
      <p:sp>
        <p:nvSpPr>
          <p:cNvPr id="15400" name="Text Box 40"/>
          <p:cNvSpPr txBox="1">
            <a:spLocks noChangeArrowheads="1"/>
          </p:cNvSpPr>
          <p:nvPr/>
        </p:nvSpPr>
        <p:spPr bwMode="auto">
          <a:xfrm>
            <a:off x="7169150" y="2605088"/>
            <a:ext cx="1524000" cy="519112"/>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5%·</a:t>
            </a:r>
            <a:r>
              <a:rPr lang="en-US" altLang="zh-CN" sz="2800" i="1">
                <a:solidFill>
                  <a:srgbClr val="9900CC"/>
                </a:solidFill>
                <a:latin typeface="Times New Roman" pitchFamily="18" charset="0"/>
              </a:rPr>
              <a:t>y</a:t>
            </a:r>
            <a:endParaRPr lang="en-US" altLang="zh-CN" sz="2800" b="0" i="1">
              <a:solidFill>
                <a:srgbClr val="9900CC"/>
              </a:solidFill>
              <a:latin typeface="Times New Roman" pitchFamily="18" charset="0"/>
            </a:endParaRPr>
          </a:p>
        </p:txBody>
      </p:sp>
      <p:sp>
        <p:nvSpPr>
          <p:cNvPr id="15401" name="Text Box 41"/>
          <p:cNvSpPr txBox="1">
            <a:spLocks noChangeArrowheads="1"/>
          </p:cNvSpPr>
          <p:nvPr/>
        </p:nvSpPr>
        <p:spPr bwMode="auto">
          <a:xfrm>
            <a:off x="3435350" y="2986088"/>
            <a:ext cx="1676400" cy="519112"/>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500</a:t>
            </a:r>
            <a:r>
              <a:rPr lang="zh-CN" altLang="en-US" sz="2800">
                <a:solidFill>
                  <a:srgbClr val="9900CC"/>
                </a:solidFill>
                <a:latin typeface="Times New Roman" pitchFamily="18" charset="0"/>
              </a:rPr>
              <a:t>克</a:t>
            </a:r>
            <a:endParaRPr lang="zh-CN" altLang="en-US" sz="2800" b="0">
              <a:solidFill>
                <a:srgbClr val="9900CC"/>
              </a:solidFill>
              <a:latin typeface="Times New Roman" pitchFamily="18" charset="0"/>
            </a:endParaRPr>
          </a:p>
        </p:txBody>
      </p:sp>
      <p:sp>
        <p:nvSpPr>
          <p:cNvPr id="15402" name="Text Box 42"/>
          <p:cNvSpPr txBox="1">
            <a:spLocks noChangeArrowheads="1"/>
          </p:cNvSpPr>
          <p:nvPr/>
        </p:nvSpPr>
        <p:spPr bwMode="auto">
          <a:xfrm>
            <a:off x="6026150" y="2986088"/>
            <a:ext cx="2514600" cy="519112"/>
          </a:xfrm>
          <a:prstGeom prst="rect">
            <a:avLst/>
          </a:prstGeom>
          <a:noFill/>
          <a:ln w="9525">
            <a:noFill/>
            <a:miter lim="800000"/>
            <a:headEnd/>
            <a:tailEnd/>
          </a:ln>
        </p:spPr>
        <p:txBody>
          <a:bodyPr>
            <a:spAutoFit/>
          </a:bodyPr>
          <a:lstStyle/>
          <a:p>
            <a:pPr>
              <a:spcBef>
                <a:spcPct val="50000"/>
              </a:spcBef>
            </a:pPr>
            <a:r>
              <a:rPr lang="en-US" altLang="zh-CN" sz="2800">
                <a:solidFill>
                  <a:srgbClr val="9900CC"/>
                </a:solidFill>
                <a:latin typeface="Times New Roman" pitchFamily="18" charset="0"/>
              </a:rPr>
              <a:t>500×12%</a:t>
            </a:r>
            <a:endParaRPr lang="en-US" altLang="zh-CN" sz="2800" b="0">
              <a:solidFill>
                <a:srgbClr val="9900CC"/>
              </a:solidFill>
              <a:latin typeface="Times New Roman" pitchFamily="18" charset="0"/>
            </a:endParaRP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397"/>
                                        </p:tgtEl>
                                        <p:attrNameLst>
                                          <p:attrName>style.visibility</p:attrName>
                                        </p:attrNameLst>
                                      </p:cBhvr>
                                      <p:to>
                                        <p:strVal val="visible"/>
                                      </p:to>
                                    </p:set>
                                    <p:animEffect transition="in" filter="dissolve">
                                      <p:cBhvr>
                                        <p:cTn id="12" dur="500"/>
                                        <p:tgtEl>
                                          <p:spTgt spid="1539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398"/>
                                        </p:tgtEl>
                                        <p:attrNameLst>
                                          <p:attrName>style.visibility</p:attrName>
                                        </p:attrNameLst>
                                      </p:cBhvr>
                                      <p:to>
                                        <p:strVal val="visible"/>
                                      </p:to>
                                    </p:set>
                                    <p:animEffect transition="in" filter="dissolve">
                                      <p:cBhvr>
                                        <p:cTn id="17" dur="500"/>
                                        <p:tgtEl>
                                          <p:spTgt spid="1539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399"/>
                                        </p:tgtEl>
                                        <p:attrNameLst>
                                          <p:attrName>style.visibility</p:attrName>
                                        </p:attrNameLst>
                                      </p:cBhvr>
                                      <p:to>
                                        <p:strVal val="visible"/>
                                      </p:to>
                                    </p:set>
                                    <p:animEffect transition="in" filter="dissolve">
                                      <p:cBhvr>
                                        <p:cTn id="22" dur="500"/>
                                        <p:tgtEl>
                                          <p:spTgt spid="1539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5400"/>
                                        </p:tgtEl>
                                        <p:attrNameLst>
                                          <p:attrName>style.visibility</p:attrName>
                                        </p:attrNameLst>
                                      </p:cBhvr>
                                      <p:to>
                                        <p:strVal val="visible"/>
                                      </p:to>
                                    </p:set>
                                    <p:animEffect transition="in" filter="dissolve">
                                      <p:cBhvr>
                                        <p:cTn id="27" dur="500"/>
                                        <p:tgtEl>
                                          <p:spTgt spid="1540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5401"/>
                                        </p:tgtEl>
                                        <p:attrNameLst>
                                          <p:attrName>style.visibility</p:attrName>
                                        </p:attrNameLst>
                                      </p:cBhvr>
                                      <p:to>
                                        <p:strVal val="visible"/>
                                      </p:to>
                                    </p:set>
                                    <p:animEffect transition="in" filter="dissolve">
                                      <p:cBhvr>
                                        <p:cTn id="32" dur="500"/>
                                        <p:tgtEl>
                                          <p:spTgt spid="1540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5402"/>
                                        </p:tgtEl>
                                        <p:attrNameLst>
                                          <p:attrName>style.visibility</p:attrName>
                                        </p:attrNameLst>
                                      </p:cBhvr>
                                      <p:to>
                                        <p:strVal val="visible"/>
                                      </p:to>
                                    </p:set>
                                    <p:animEffect transition="in" filter="dissolve">
                                      <p:cBhvr>
                                        <p:cTn id="37" dur="500"/>
                                        <p:tgtEl>
                                          <p:spTgt spid="15402"/>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0" nodeType="clickEffect">
                                  <p:stCondLst>
                                    <p:cond delay="0"/>
                                  </p:stCondLst>
                                  <p:childTnLst>
                                    <p:set>
                                      <p:cBhvr>
                                        <p:cTn id="41" dur="1" fill="hold">
                                          <p:stCondLst>
                                            <p:cond delay="0"/>
                                          </p:stCondLst>
                                        </p:cTn>
                                        <p:tgtEl>
                                          <p:spTgt spid="15378"/>
                                        </p:tgtEl>
                                        <p:attrNameLst>
                                          <p:attrName>style.visibility</p:attrName>
                                        </p:attrNameLst>
                                      </p:cBhvr>
                                      <p:to>
                                        <p:strVal val="visible"/>
                                      </p:to>
                                    </p:set>
                                    <p:anim calcmode="lin" valueType="num">
                                      <p:cBhvr>
                                        <p:cTn id="42" dur="500" fill="hold"/>
                                        <p:tgtEl>
                                          <p:spTgt spid="15378"/>
                                        </p:tgtEl>
                                        <p:attrNameLst>
                                          <p:attrName>ppt_w</p:attrName>
                                        </p:attrNameLst>
                                      </p:cBhvr>
                                      <p:tavLst>
                                        <p:tav tm="0">
                                          <p:val>
                                            <p:fltVal val="0"/>
                                          </p:val>
                                        </p:tav>
                                        <p:tav tm="100000">
                                          <p:val>
                                            <p:strVal val="#ppt_w"/>
                                          </p:val>
                                        </p:tav>
                                      </p:tavLst>
                                    </p:anim>
                                    <p:anim calcmode="lin" valueType="num">
                                      <p:cBhvr>
                                        <p:cTn id="43" dur="500" fill="hold"/>
                                        <p:tgtEl>
                                          <p:spTgt spid="15378"/>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1000"/>
                                        <p:tgtEl>
                                          <p:spTgt spid="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left)">
                                      <p:cBhvr>
                                        <p:cTn id="53" dur="1000"/>
                                        <p:tgtEl>
                                          <p:spTgt spid="3"/>
                                        </p:tgtEl>
                                      </p:cBhvr>
                                    </p:animEffect>
                                  </p:childTnLst>
                                </p:cTn>
                              </p:par>
                            </p:childTnLst>
                          </p:cTn>
                        </p:par>
                      </p:childTnLst>
                    </p:cTn>
                  </p:par>
                  <p:par>
                    <p:cTn id="54" fill="hold">
                      <p:stCondLst>
                        <p:cond delay="indefinite"/>
                      </p:stCondLst>
                      <p:childTnLst>
                        <p:par>
                          <p:cTn id="55" fill="hold">
                            <p:stCondLst>
                              <p:cond delay="0"/>
                            </p:stCondLst>
                            <p:childTnLst>
                              <p:par>
                                <p:cTn id="56" presetID="17" presetClass="entr" presetSubtype="8" fill="hold" grpId="0" nodeType="clickEffect">
                                  <p:stCondLst>
                                    <p:cond delay="0"/>
                                  </p:stCondLst>
                                  <p:childTnLst>
                                    <p:set>
                                      <p:cBhvr>
                                        <p:cTn id="57" dur="1" fill="hold">
                                          <p:stCondLst>
                                            <p:cond delay="0"/>
                                          </p:stCondLst>
                                        </p:cTn>
                                        <p:tgtEl>
                                          <p:spTgt spid="15363"/>
                                        </p:tgtEl>
                                        <p:attrNameLst>
                                          <p:attrName>style.visibility</p:attrName>
                                        </p:attrNameLst>
                                      </p:cBhvr>
                                      <p:to>
                                        <p:strVal val="visible"/>
                                      </p:to>
                                    </p:set>
                                    <p:anim calcmode="lin" valueType="num">
                                      <p:cBhvr>
                                        <p:cTn id="58" dur="500" fill="hold"/>
                                        <p:tgtEl>
                                          <p:spTgt spid="15363"/>
                                        </p:tgtEl>
                                        <p:attrNameLst>
                                          <p:attrName>ppt_x</p:attrName>
                                        </p:attrNameLst>
                                      </p:cBhvr>
                                      <p:tavLst>
                                        <p:tav tm="0">
                                          <p:val>
                                            <p:strVal val="#ppt_x-#ppt_w/2"/>
                                          </p:val>
                                        </p:tav>
                                        <p:tav tm="100000">
                                          <p:val>
                                            <p:strVal val="#ppt_x"/>
                                          </p:val>
                                        </p:tav>
                                      </p:tavLst>
                                    </p:anim>
                                    <p:anim calcmode="lin" valueType="num">
                                      <p:cBhvr>
                                        <p:cTn id="59" dur="500" fill="hold"/>
                                        <p:tgtEl>
                                          <p:spTgt spid="15363"/>
                                        </p:tgtEl>
                                        <p:attrNameLst>
                                          <p:attrName>ppt_y</p:attrName>
                                        </p:attrNameLst>
                                      </p:cBhvr>
                                      <p:tavLst>
                                        <p:tav tm="0">
                                          <p:val>
                                            <p:strVal val="#ppt_y"/>
                                          </p:val>
                                        </p:tav>
                                        <p:tav tm="100000">
                                          <p:val>
                                            <p:strVal val="#ppt_y"/>
                                          </p:val>
                                        </p:tav>
                                      </p:tavLst>
                                    </p:anim>
                                    <p:anim calcmode="lin" valueType="num">
                                      <p:cBhvr>
                                        <p:cTn id="60" dur="500" fill="hold"/>
                                        <p:tgtEl>
                                          <p:spTgt spid="15363"/>
                                        </p:tgtEl>
                                        <p:attrNameLst>
                                          <p:attrName>ppt_w</p:attrName>
                                        </p:attrNameLst>
                                      </p:cBhvr>
                                      <p:tavLst>
                                        <p:tav tm="0">
                                          <p:val>
                                            <p:fltVal val="0"/>
                                          </p:val>
                                        </p:tav>
                                        <p:tav tm="100000">
                                          <p:val>
                                            <p:strVal val="#ppt_w"/>
                                          </p:val>
                                        </p:tav>
                                      </p:tavLst>
                                    </p:anim>
                                    <p:anim calcmode="lin" valueType="num">
                                      <p:cBhvr>
                                        <p:cTn id="61" dur="500" fill="hold"/>
                                        <p:tgtEl>
                                          <p:spTgt spid="15363"/>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5364"/>
                                        </p:tgtEl>
                                        <p:attrNameLst>
                                          <p:attrName>style.visibility</p:attrName>
                                        </p:attrNameLst>
                                      </p:cBhvr>
                                      <p:to>
                                        <p:strVal val="visible"/>
                                      </p:to>
                                    </p:set>
                                    <p:animEffect transition="in" filter="wipe(left)">
                                      <p:cBhvr>
                                        <p:cTn id="66" dur="500"/>
                                        <p:tgtEl>
                                          <p:spTgt spid="1536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5365"/>
                                        </p:tgtEl>
                                        <p:attrNameLst>
                                          <p:attrName>style.visibility</p:attrName>
                                        </p:attrNameLst>
                                      </p:cBhvr>
                                      <p:to>
                                        <p:strVal val="visible"/>
                                      </p:to>
                                    </p:set>
                                    <p:animEffect transition="in" filter="wipe(left)">
                                      <p:cBhvr>
                                        <p:cTn id="71" dur="500"/>
                                        <p:tgtEl>
                                          <p:spTgt spid="1536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grpId="0" nodeType="clickEffect">
                                  <p:stCondLst>
                                    <p:cond delay="0"/>
                                  </p:stCondLst>
                                  <p:childTnLst>
                                    <p:set>
                                      <p:cBhvr>
                                        <p:cTn id="75" dur="1" fill="hold">
                                          <p:stCondLst>
                                            <p:cond delay="0"/>
                                          </p:stCondLst>
                                        </p:cTn>
                                        <p:tgtEl>
                                          <p:spTgt spid="15376"/>
                                        </p:tgtEl>
                                        <p:attrNameLst>
                                          <p:attrName>style.visibility</p:attrName>
                                        </p:attrNameLst>
                                      </p:cBhvr>
                                      <p:to>
                                        <p:strVal val="visible"/>
                                      </p:to>
                                    </p:set>
                                    <p:animEffect transition="in" filter="wipe(up)">
                                      <p:cBhvr>
                                        <p:cTn id="76" dur="500"/>
                                        <p:tgtEl>
                                          <p:spTgt spid="15376"/>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15377"/>
                                        </p:tgtEl>
                                        <p:attrNameLst>
                                          <p:attrName>style.visibility</p:attrName>
                                        </p:attrNameLst>
                                      </p:cBhvr>
                                      <p:to>
                                        <p:strVal val="visible"/>
                                      </p:to>
                                    </p:set>
                                    <p:animEffect transition="in" filter="wipe(left)">
                                      <p:cBhvr>
                                        <p:cTn id="81" dur="500"/>
                                        <p:tgtEl>
                                          <p:spTgt spid="15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utoUpdateAnimBg="0"/>
      <p:bldP spid="15364" grpId="0" autoUpdateAnimBg="0"/>
      <p:bldP spid="15365" grpId="0" autoUpdateAnimBg="0"/>
      <p:bldP spid="15376" grpId="0" animBg="1" autoUpdateAnimBg="0"/>
      <p:bldP spid="15377" grpId="0" autoUpdateAnimBg="0"/>
      <p:bldP spid="15378" grpId="0" autoUpdateAnimBg="0"/>
      <p:bldP spid="15397" grpId="0" autoUpdateAnimBg="0"/>
      <p:bldP spid="15398" grpId="0" autoUpdateAnimBg="0"/>
      <p:bldP spid="15399" grpId="0" autoUpdateAnimBg="0"/>
      <p:bldP spid="15400" grpId="0" autoUpdateAnimBg="0"/>
      <p:bldP spid="15401" grpId="0" autoUpdateAnimBg="0"/>
      <p:bldP spid="1540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95288" y="404813"/>
            <a:ext cx="5230812" cy="641350"/>
          </a:xfrm>
          <a:prstGeom prst="rect">
            <a:avLst/>
          </a:prstGeom>
          <a:noFill/>
          <a:ln w="9525">
            <a:noFill/>
            <a:miter lim="800000"/>
            <a:headEnd/>
            <a:tailEnd/>
          </a:ln>
        </p:spPr>
        <p:txBody>
          <a:bodyPr wrap="none" anchor="ctr">
            <a:spAutoFit/>
          </a:bodyPr>
          <a:lstStyle/>
          <a:p>
            <a:r>
              <a:rPr lang="zh-CN" altLang="en-US" sz="3600">
                <a:solidFill>
                  <a:srgbClr val="FF0000"/>
                </a:solidFill>
              </a:rPr>
              <a:t>三、课堂练习，反馈调控</a:t>
            </a:r>
          </a:p>
        </p:txBody>
      </p:sp>
      <p:sp>
        <p:nvSpPr>
          <p:cNvPr id="16387" name="Rectangle 3"/>
          <p:cNvSpPr>
            <a:spLocks noChangeArrowheads="1"/>
          </p:cNvSpPr>
          <p:nvPr/>
        </p:nvSpPr>
        <p:spPr bwMode="auto">
          <a:xfrm>
            <a:off x="323850" y="1628775"/>
            <a:ext cx="8339138" cy="3935413"/>
          </a:xfrm>
          <a:prstGeom prst="rect">
            <a:avLst/>
          </a:prstGeom>
          <a:noFill/>
          <a:ln w="9525">
            <a:noFill/>
            <a:miter lim="800000"/>
            <a:headEnd/>
            <a:tailEnd/>
          </a:ln>
        </p:spPr>
        <p:txBody>
          <a:bodyPr anchor="ctr">
            <a:spAutoFit/>
          </a:bodyPr>
          <a:lstStyle/>
          <a:p>
            <a:pPr indent="266700"/>
            <a:r>
              <a:rPr lang="zh-CN" altLang="en-US" sz="2800"/>
              <a:t>    </a:t>
            </a:r>
            <a:r>
              <a:rPr lang="en-US" altLang="zh-CN" sz="2800"/>
              <a:t>1.</a:t>
            </a:r>
            <a:r>
              <a:rPr lang="zh-CN" altLang="en-US" sz="2800"/>
              <a:t> 电力行业中峰谷的含义是用山峰和山谷来形象地比喻用电负荷特性的变化幅度一般白天的用电比较集中、用电功率比较大，而夜里人们休息时用电比较小，所以通常白天的用电称为是高峰用电，即</a:t>
            </a:r>
            <a:r>
              <a:rPr lang="en-US" altLang="zh-CN" sz="2800"/>
              <a:t>8:00</a:t>
            </a:r>
            <a:r>
              <a:rPr lang="zh-CN" altLang="en-US" sz="2800"/>
              <a:t>～</a:t>
            </a:r>
            <a:r>
              <a:rPr lang="en-US" altLang="zh-CN" sz="2800"/>
              <a:t>22:00</a:t>
            </a:r>
            <a:r>
              <a:rPr lang="zh-CN" altLang="en-US" sz="2800"/>
              <a:t>，深夜的用电是低谷用电即</a:t>
            </a:r>
            <a:r>
              <a:rPr lang="en-US" altLang="zh-CN" sz="2800"/>
              <a:t>22:00</a:t>
            </a:r>
            <a:r>
              <a:rPr lang="zh-CN" altLang="en-US" sz="2800"/>
              <a:t>～次日</a:t>
            </a:r>
            <a:r>
              <a:rPr lang="en-US" altLang="zh-CN" sz="2800"/>
              <a:t>8:00.</a:t>
            </a:r>
            <a:r>
              <a:rPr lang="zh-CN" altLang="en-US" sz="2800"/>
              <a:t>若某地的高峰电价为每千瓦时</a:t>
            </a:r>
            <a:r>
              <a:rPr lang="en-US" altLang="zh-CN" sz="2800"/>
              <a:t>0.56</a:t>
            </a:r>
            <a:r>
              <a:rPr lang="zh-CN" altLang="en-US" sz="2800"/>
              <a:t>元；低谷电价为每千瓦时</a:t>
            </a:r>
            <a:r>
              <a:rPr lang="en-US" altLang="zh-CN" sz="2800"/>
              <a:t>0.28</a:t>
            </a:r>
            <a:r>
              <a:rPr lang="zh-CN" altLang="en-US" sz="2800"/>
              <a:t>元．八月份小彬家的总用电量为</a:t>
            </a:r>
            <a:r>
              <a:rPr lang="en-US" altLang="zh-CN" sz="2800"/>
              <a:t>125</a:t>
            </a:r>
            <a:r>
              <a:rPr lang="zh-CN" altLang="en-US" sz="2800"/>
              <a:t>千瓦时，总电费为</a:t>
            </a:r>
            <a:r>
              <a:rPr lang="en-US" altLang="zh-CN" sz="2800"/>
              <a:t>49</a:t>
            </a:r>
            <a:r>
              <a:rPr lang="zh-CN" altLang="en-US" sz="2800"/>
              <a:t>元，你知道他家高峰用电量和低谷用电量各是多少千瓦时吗？</a:t>
            </a: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6387"/>
                                        </p:tgtEl>
                                        <p:attrNameLst>
                                          <p:attrName>style.visibility</p:attrName>
                                        </p:attrNameLst>
                                      </p:cBhvr>
                                      <p:to>
                                        <p:strVal val="visible"/>
                                      </p:to>
                                    </p:set>
                                    <p:animEffect transition="in" filter="diamond(in)">
                                      <p:cBhvr>
                                        <p:cTn id="13" dur="2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250825" y="1089025"/>
            <a:ext cx="8604250" cy="4838700"/>
          </a:xfrm>
          <a:prstGeom prst="rect">
            <a:avLst/>
          </a:prstGeom>
          <a:noFill/>
          <a:ln w="9525">
            <a:noFill/>
            <a:miter lim="800000"/>
            <a:headEnd/>
            <a:tailEnd/>
          </a:ln>
        </p:spPr>
        <p:txBody>
          <a:bodyPr anchor="ctr">
            <a:spAutoFit/>
          </a:bodyPr>
          <a:lstStyle/>
          <a:p>
            <a:pPr indent="266700"/>
            <a:r>
              <a:rPr lang="zh-CN" altLang="en-US"/>
              <a:t>    </a:t>
            </a:r>
            <a:r>
              <a:rPr lang="en-US" altLang="zh-CN"/>
              <a:t>2.</a:t>
            </a:r>
            <a:r>
              <a:rPr lang="zh-CN" altLang="en-US"/>
              <a:t>某瓜果基地生产一种特色水果，若在市场上每吨利润为</a:t>
            </a:r>
            <a:r>
              <a:rPr lang="en-US" altLang="zh-CN"/>
              <a:t>1000</a:t>
            </a:r>
            <a:r>
              <a:rPr lang="zh-CN" altLang="en-US"/>
              <a:t>元；经粗加工后销售，每吨利润为</a:t>
            </a:r>
            <a:r>
              <a:rPr lang="en-US" altLang="zh-CN"/>
              <a:t>4500</a:t>
            </a:r>
            <a:r>
              <a:rPr lang="zh-CN" altLang="en-US"/>
              <a:t>元；经精加工后销售，每吨利润可达</a:t>
            </a:r>
            <a:r>
              <a:rPr lang="en-US" altLang="zh-CN"/>
              <a:t>7500</a:t>
            </a:r>
            <a:r>
              <a:rPr lang="zh-CN" altLang="en-US"/>
              <a:t>元。一食品公司购到这种水果</a:t>
            </a:r>
            <a:r>
              <a:rPr lang="en-US" altLang="zh-CN"/>
              <a:t>140</a:t>
            </a:r>
            <a:r>
              <a:rPr lang="zh-CN" altLang="en-US"/>
              <a:t>吨，准备加工后上市销售．该公司的加工能力是：每天可以精加工</a:t>
            </a:r>
            <a:r>
              <a:rPr lang="en-US" altLang="zh-CN"/>
              <a:t>6</a:t>
            </a:r>
            <a:r>
              <a:rPr lang="zh-CN" altLang="en-US"/>
              <a:t>吨或者粗加工</a:t>
            </a:r>
            <a:r>
              <a:rPr lang="en-US" altLang="zh-CN"/>
              <a:t>16</a:t>
            </a:r>
            <a:r>
              <a:rPr lang="zh-CN" altLang="en-US"/>
              <a:t>吨，但两种加工方式不能同时进行．受季节等条件限制，公司必须将这批水果在</a:t>
            </a:r>
            <a:r>
              <a:rPr lang="en-US" altLang="zh-CN"/>
              <a:t>15</a:t>
            </a:r>
            <a:r>
              <a:rPr lang="zh-CN" altLang="en-US"/>
              <a:t>天内全部销售或加工完毕，为此公司研制三种可行的方案：</a:t>
            </a:r>
          </a:p>
          <a:p>
            <a:pPr indent="266700"/>
            <a:r>
              <a:rPr lang="zh-CN" altLang="en-US"/>
              <a:t>    方案一：将这批水果全部进行粗加工；</a:t>
            </a:r>
          </a:p>
          <a:p>
            <a:pPr indent="266700"/>
            <a:r>
              <a:rPr lang="zh-CN" altLang="en-US"/>
              <a:t>    方案二：尽可能多对水果进行精加工，没来得及加工的水 果在市场上销售；</a:t>
            </a:r>
          </a:p>
          <a:p>
            <a:pPr indent="266700"/>
            <a:r>
              <a:rPr lang="zh-CN" altLang="en-US"/>
              <a:t>    方案三：将部分水果进行精加工，其余进行粗加工，并恰好 </a:t>
            </a:r>
            <a:r>
              <a:rPr lang="en-US" altLang="zh-CN"/>
              <a:t>15</a:t>
            </a:r>
            <a:r>
              <a:rPr lang="zh-CN" altLang="en-US"/>
              <a:t>天完成．</a:t>
            </a:r>
          </a:p>
          <a:p>
            <a:pPr indent="266700"/>
            <a:r>
              <a:rPr lang="zh-CN" altLang="en-US"/>
              <a:t>    你认为选择哪种方案获利最多？为什么？</a:t>
            </a: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11188" y="1844675"/>
            <a:ext cx="5230812" cy="641350"/>
          </a:xfrm>
          <a:prstGeom prst="rect">
            <a:avLst/>
          </a:prstGeom>
          <a:noFill/>
          <a:ln w="9525">
            <a:noFill/>
            <a:miter lim="800000"/>
            <a:headEnd/>
            <a:tailEnd/>
          </a:ln>
        </p:spPr>
        <p:txBody>
          <a:bodyPr wrap="none" anchor="ctr">
            <a:spAutoFit/>
          </a:bodyPr>
          <a:lstStyle/>
          <a:p>
            <a:r>
              <a:rPr lang="zh-CN" altLang="en-US" sz="3600">
                <a:solidFill>
                  <a:srgbClr val="FF0000"/>
                </a:solidFill>
              </a:rPr>
              <a:t>四、课堂小结，知识梳理</a:t>
            </a:r>
          </a:p>
        </p:txBody>
      </p:sp>
      <p:sp>
        <p:nvSpPr>
          <p:cNvPr id="18435" name="Rectangle 3"/>
          <p:cNvSpPr>
            <a:spLocks noChangeArrowheads="1"/>
          </p:cNvSpPr>
          <p:nvPr/>
        </p:nvSpPr>
        <p:spPr bwMode="auto">
          <a:xfrm>
            <a:off x="1187450" y="2852738"/>
            <a:ext cx="6529388" cy="641350"/>
          </a:xfrm>
          <a:prstGeom prst="rect">
            <a:avLst/>
          </a:prstGeom>
          <a:noFill/>
          <a:ln w="9525">
            <a:noFill/>
            <a:miter lim="800000"/>
            <a:headEnd/>
            <a:tailEnd/>
          </a:ln>
        </p:spPr>
        <p:txBody>
          <a:bodyPr wrap="none" anchor="ctr">
            <a:spAutoFit/>
          </a:bodyPr>
          <a:lstStyle/>
          <a:p>
            <a:r>
              <a:rPr lang="en-US" altLang="zh-CN" sz="3600"/>
              <a:t>1.</a:t>
            </a:r>
            <a:r>
              <a:rPr lang="zh-CN" altLang="en-US" sz="3600"/>
              <a:t>列方程组解应用题的一般步骤</a:t>
            </a:r>
          </a:p>
        </p:txBody>
      </p:sp>
      <p:sp>
        <p:nvSpPr>
          <p:cNvPr id="18436" name="Rectangle 4"/>
          <p:cNvSpPr>
            <a:spLocks noChangeArrowheads="1"/>
          </p:cNvSpPr>
          <p:nvPr/>
        </p:nvSpPr>
        <p:spPr bwMode="auto">
          <a:xfrm>
            <a:off x="1187450" y="3716338"/>
            <a:ext cx="6529388" cy="641350"/>
          </a:xfrm>
          <a:prstGeom prst="rect">
            <a:avLst/>
          </a:prstGeom>
          <a:noFill/>
          <a:ln w="9525">
            <a:noFill/>
            <a:miter lim="800000"/>
            <a:headEnd/>
            <a:tailEnd/>
          </a:ln>
        </p:spPr>
        <p:txBody>
          <a:bodyPr wrap="none" anchor="ctr">
            <a:spAutoFit/>
          </a:bodyPr>
          <a:lstStyle/>
          <a:p>
            <a:r>
              <a:rPr lang="en-US" altLang="zh-CN" sz="3600"/>
              <a:t>2.</a:t>
            </a:r>
            <a:r>
              <a:rPr lang="zh-CN" altLang="en-US" sz="3600"/>
              <a:t>列表寻找应用题中的等量关系</a:t>
            </a: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additive="base">
                                        <p:cTn id="13" dur="500" fill="hold"/>
                                        <p:tgtEl>
                                          <p:spTgt spid="18435"/>
                                        </p:tgtEl>
                                        <p:attrNameLst>
                                          <p:attrName>ppt_x</p:attrName>
                                        </p:attrNameLst>
                                      </p:cBhvr>
                                      <p:tavLst>
                                        <p:tav tm="0">
                                          <p:val>
                                            <p:strVal val="#ppt_x"/>
                                          </p:val>
                                        </p:tav>
                                        <p:tav tm="100000">
                                          <p:val>
                                            <p:strVal val="#ppt_x"/>
                                          </p:val>
                                        </p:tav>
                                      </p:tavLst>
                                    </p:anim>
                                    <p:anim calcmode="lin" valueType="num">
                                      <p:cBhvr additive="base">
                                        <p:cTn id="14" dur="500" fill="hold"/>
                                        <p:tgtEl>
                                          <p:spTgt spid="184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36"/>
                                        </p:tgtEl>
                                        <p:attrNameLst>
                                          <p:attrName>style.visibility</p:attrName>
                                        </p:attrNameLst>
                                      </p:cBhvr>
                                      <p:to>
                                        <p:strVal val="visible"/>
                                      </p:to>
                                    </p:set>
                                    <p:anim calcmode="lin" valueType="num">
                                      <p:cBhvr additive="base">
                                        <p:cTn id="19" dur="500" fill="hold"/>
                                        <p:tgtEl>
                                          <p:spTgt spid="18436"/>
                                        </p:tgtEl>
                                        <p:attrNameLst>
                                          <p:attrName>ppt_x</p:attrName>
                                        </p:attrNameLst>
                                      </p:cBhvr>
                                      <p:tavLst>
                                        <p:tav tm="0">
                                          <p:val>
                                            <p:strVal val="#ppt_x"/>
                                          </p:val>
                                        </p:tav>
                                        <p:tav tm="100000">
                                          <p:val>
                                            <p:strVal val="#ppt_x"/>
                                          </p:val>
                                        </p:tav>
                                      </p:tavLst>
                                    </p:anim>
                                    <p:anim calcmode="lin" valueType="num">
                                      <p:cBhvr additive="base">
                                        <p:cTn id="20" dur="500" fill="hold"/>
                                        <p:tgtEl>
                                          <p:spTgt spid="184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utoUpdateAnimBg="0"/>
      <p:bldP spid="1843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2" descr="蓝色面巾纸"/>
          <p:cNvSpPr txBox="1">
            <a:spLocks noChangeArrowheads="1"/>
          </p:cNvSpPr>
          <p:nvPr/>
        </p:nvSpPr>
        <p:spPr bwMode="auto">
          <a:xfrm>
            <a:off x="34925" y="1111250"/>
            <a:ext cx="1825625" cy="588963"/>
          </a:xfrm>
          <a:prstGeom prst="rect">
            <a:avLst/>
          </a:prstGeom>
          <a:blipFill dpi="0" rotWithShape="0">
            <a:blip r:embed="rId2" cstate="print"/>
            <a:srcRect/>
            <a:tile tx="0" ty="0" sx="100000" sy="100000" flip="none" algn="tl"/>
          </a:blipFill>
          <a:ln w="9525" cmpd="sng">
            <a:solidFill>
              <a:srgbClr val="000000"/>
            </a:solidFill>
            <a:miter lim="800000"/>
            <a:headEnd/>
            <a:tailEnd/>
          </a:ln>
          <a:effectLst/>
        </p:spPr>
        <p:txBody>
          <a:bodyPr wrap="none">
            <a:spAutoFit/>
          </a:bodyPr>
          <a:lstStyle/>
          <a:p>
            <a:pPr>
              <a:defRPr/>
            </a:pPr>
            <a:r>
              <a:rPr lang="zh-CN" altLang="en-US" sz="3200">
                <a:solidFill>
                  <a:srgbClr val="000000"/>
                </a:solidFill>
                <a:effectLst>
                  <a:outerShdw blurRad="38100" dist="38100" dir="2700000" algn="tl">
                    <a:srgbClr val="C0C0C0"/>
                  </a:outerShdw>
                </a:effectLst>
                <a:latin typeface="Times New Roman" pitchFamily="18" charset="0"/>
                <a:ea typeface="隶书" pitchFamily="49" charset="-122"/>
              </a:rPr>
              <a:t>实际问题</a:t>
            </a:r>
          </a:p>
        </p:txBody>
      </p:sp>
      <p:grpSp>
        <p:nvGrpSpPr>
          <p:cNvPr id="2" name="Group 3"/>
          <p:cNvGrpSpPr>
            <a:grpSpLocks/>
          </p:cNvGrpSpPr>
          <p:nvPr/>
        </p:nvGrpSpPr>
        <p:grpSpPr bwMode="auto">
          <a:xfrm>
            <a:off x="1692275" y="1052513"/>
            <a:ext cx="4949825" cy="396875"/>
            <a:chOff x="0" y="0"/>
            <a:chExt cx="3118" cy="250"/>
          </a:xfrm>
        </p:grpSpPr>
        <p:sp>
          <p:nvSpPr>
            <p:cNvPr id="43023" name="Line 4"/>
            <p:cNvSpPr>
              <a:spLocks noChangeShapeType="1"/>
            </p:cNvSpPr>
            <p:nvPr/>
          </p:nvSpPr>
          <p:spPr bwMode="auto">
            <a:xfrm>
              <a:off x="190" y="227"/>
              <a:ext cx="2665" cy="0"/>
            </a:xfrm>
            <a:prstGeom prst="line">
              <a:avLst/>
            </a:prstGeom>
            <a:noFill/>
            <a:ln w="57150">
              <a:solidFill>
                <a:srgbClr val="000000"/>
              </a:solidFill>
              <a:round/>
              <a:headEnd/>
              <a:tailEnd type="triangle" w="med" len="med"/>
            </a:ln>
          </p:spPr>
          <p:txBody>
            <a:bodyPr/>
            <a:lstStyle/>
            <a:p>
              <a:endParaRPr lang="zh-CN" altLang="en-US"/>
            </a:p>
          </p:txBody>
        </p:sp>
        <p:sp>
          <p:nvSpPr>
            <p:cNvPr id="43024" name="Text Box 5"/>
            <p:cNvSpPr txBox="1">
              <a:spLocks noChangeArrowheads="1"/>
            </p:cNvSpPr>
            <p:nvPr/>
          </p:nvSpPr>
          <p:spPr bwMode="auto">
            <a:xfrm>
              <a:off x="0" y="0"/>
              <a:ext cx="3118" cy="250"/>
            </a:xfrm>
            <a:prstGeom prst="rect">
              <a:avLst/>
            </a:prstGeom>
            <a:noFill/>
            <a:ln w="9525">
              <a:noFill/>
              <a:miter lim="800000"/>
              <a:headEnd/>
              <a:tailEnd/>
            </a:ln>
          </p:spPr>
          <p:txBody>
            <a:bodyPr>
              <a:spAutoFit/>
            </a:bodyPr>
            <a:lstStyle/>
            <a:p>
              <a:r>
                <a:rPr lang="zh-CN" altLang="en-US" sz="2000">
                  <a:solidFill>
                    <a:srgbClr val="FF0000"/>
                  </a:solidFill>
                  <a:latin typeface="Times New Roman" pitchFamily="18" charset="0"/>
                </a:rPr>
                <a:t>   设未知数、找等量关系、列方程（组）                       </a:t>
              </a:r>
            </a:p>
          </p:txBody>
        </p:sp>
      </p:grpSp>
      <p:sp>
        <p:nvSpPr>
          <p:cNvPr id="19462" name="Text Box 6" descr="蓝色面巾纸"/>
          <p:cNvSpPr txBox="1">
            <a:spLocks noChangeArrowheads="1"/>
          </p:cNvSpPr>
          <p:nvPr/>
        </p:nvSpPr>
        <p:spPr bwMode="auto">
          <a:xfrm>
            <a:off x="6300788" y="914400"/>
            <a:ext cx="2592387" cy="954088"/>
          </a:xfrm>
          <a:prstGeom prst="rect">
            <a:avLst/>
          </a:prstGeom>
          <a:blipFill dpi="0" rotWithShape="0">
            <a:blip r:embed="rId2" cstate="print"/>
            <a:srcRect/>
            <a:tile tx="0" ty="0" sx="100000" sy="100000" flip="none" algn="tl"/>
          </a:blipFill>
          <a:ln w="9525" cmpd="sng">
            <a:solidFill>
              <a:schemeClr val="tx1"/>
            </a:solidFill>
            <a:miter lim="800000"/>
            <a:headEnd/>
            <a:tailEnd/>
          </a:ln>
          <a:effectLst/>
        </p:spPr>
        <p:txBody>
          <a:bodyPr>
            <a:spAutoFit/>
          </a:bodyPr>
          <a:lstStyle/>
          <a:p>
            <a:pPr>
              <a:defRPr/>
            </a:pPr>
            <a:r>
              <a:rPr lang="zh-CN" altLang="en-US" sz="3200">
                <a:effectLst>
                  <a:outerShdw blurRad="38100" dist="38100" dir="2700000" algn="tl">
                    <a:srgbClr val="C0C0C0"/>
                  </a:outerShdw>
                </a:effectLst>
                <a:latin typeface="Times New Roman" pitchFamily="18" charset="0"/>
                <a:ea typeface="隶书" pitchFamily="49" charset="-122"/>
              </a:rPr>
              <a:t>    </a:t>
            </a:r>
            <a:r>
              <a:rPr lang="zh-CN" altLang="en-US" sz="3200">
                <a:solidFill>
                  <a:srgbClr val="000000"/>
                </a:solidFill>
                <a:effectLst>
                  <a:outerShdw blurRad="38100" dist="38100" dir="2700000" algn="tl">
                    <a:srgbClr val="C0C0C0"/>
                  </a:outerShdw>
                </a:effectLst>
                <a:latin typeface="Times New Roman" pitchFamily="18" charset="0"/>
                <a:ea typeface="隶书" pitchFamily="49" charset="-122"/>
              </a:rPr>
              <a:t>数学问题</a:t>
            </a:r>
          </a:p>
          <a:p>
            <a:pPr>
              <a:defRPr/>
            </a:pPr>
            <a:r>
              <a:rPr lang="zh-CN" altLang="en-US">
                <a:solidFill>
                  <a:srgbClr val="000000"/>
                </a:solidFill>
                <a:effectLst>
                  <a:outerShdw blurRad="38100" dist="38100" dir="2700000" algn="tl">
                    <a:srgbClr val="C0C0C0"/>
                  </a:outerShdw>
                </a:effectLst>
                <a:latin typeface="Times New Roman" pitchFamily="18" charset="0"/>
                <a:ea typeface="隶书" pitchFamily="49" charset="-122"/>
              </a:rPr>
              <a:t>   二元一次方程组</a:t>
            </a:r>
          </a:p>
        </p:txBody>
      </p:sp>
      <p:grpSp>
        <p:nvGrpSpPr>
          <p:cNvPr id="3" name="Group 7"/>
          <p:cNvGrpSpPr>
            <a:grpSpLocks/>
          </p:cNvGrpSpPr>
          <p:nvPr/>
        </p:nvGrpSpPr>
        <p:grpSpPr bwMode="auto">
          <a:xfrm>
            <a:off x="6831013" y="2133600"/>
            <a:ext cx="549275" cy="2981325"/>
            <a:chOff x="0" y="0"/>
            <a:chExt cx="346" cy="1878"/>
          </a:xfrm>
        </p:grpSpPr>
        <p:sp>
          <p:nvSpPr>
            <p:cNvPr id="43021" name="Line 8"/>
            <p:cNvSpPr>
              <a:spLocks noChangeShapeType="1"/>
            </p:cNvSpPr>
            <p:nvPr/>
          </p:nvSpPr>
          <p:spPr bwMode="auto">
            <a:xfrm>
              <a:off x="344" y="0"/>
              <a:ext cx="0" cy="1878"/>
            </a:xfrm>
            <a:prstGeom prst="line">
              <a:avLst/>
            </a:prstGeom>
            <a:noFill/>
            <a:ln w="57150">
              <a:solidFill>
                <a:srgbClr val="000000"/>
              </a:solidFill>
              <a:round/>
              <a:headEnd/>
              <a:tailEnd type="triangle" w="med" len="med"/>
            </a:ln>
          </p:spPr>
          <p:txBody>
            <a:bodyPr/>
            <a:lstStyle/>
            <a:p>
              <a:endParaRPr lang="zh-CN" altLang="en-US"/>
            </a:p>
          </p:txBody>
        </p:sp>
        <p:sp>
          <p:nvSpPr>
            <p:cNvPr id="43022" name="Text Box 9"/>
            <p:cNvSpPr txBox="1">
              <a:spLocks noChangeArrowheads="1"/>
            </p:cNvSpPr>
            <p:nvPr/>
          </p:nvSpPr>
          <p:spPr bwMode="auto">
            <a:xfrm>
              <a:off x="0" y="373"/>
              <a:ext cx="346" cy="1192"/>
            </a:xfrm>
            <a:prstGeom prst="rect">
              <a:avLst/>
            </a:prstGeom>
            <a:noFill/>
            <a:ln w="9525">
              <a:noFill/>
              <a:miter lim="800000"/>
              <a:headEnd/>
              <a:tailEnd/>
            </a:ln>
          </p:spPr>
          <p:txBody>
            <a:bodyPr vert="eaVert" wrap="none">
              <a:spAutoFit/>
            </a:bodyPr>
            <a:lstStyle/>
            <a:p>
              <a:r>
                <a:rPr lang="zh-CN" altLang="en-US">
                  <a:solidFill>
                    <a:srgbClr val="FF0000"/>
                  </a:solidFill>
                  <a:latin typeface="Times New Roman" pitchFamily="18" charset="0"/>
                </a:rPr>
                <a:t>解方程（组）</a:t>
              </a:r>
            </a:p>
          </p:txBody>
        </p:sp>
      </p:grpSp>
      <p:sp>
        <p:nvSpPr>
          <p:cNvPr id="19466" name="Text Box 10" descr="蓝色面巾纸"/>
          <p:cNvSpPr txBox="1">
            <a:spLocks noChangeArrowheads="1"/>
          </p:cNvSpPr>
          <p:nvPr/>
        </p:nvSpPr>
        <p:spPr bwMode="auto">
          <a:xfrm>
            <a:off x="6084888" y="5300663"/>
            <a:ext cx="2951162" cy="954087"/>
          </a:xfrm>
          <a:prstGeom prst="rect">
            <a:avLst/>
          </a:prstGeom>
          <a:blipFill dpi="0" rotWithShape="0">
            <a:blip r:embed="rId2" cstate="print"/>
            <a:srcRect/>
            <a:tile tx="0" ty="0" sx="100000" sy="100000" flip="none" algn="tl"/>
          </a:blipFill>
          <a:ln w="9525" cmpd="sng">
            <a:solidFill>
              <a:schemeClr val="tx1"/>
            </a:solidFill>
            <a:miter lim="800000"/>
            <a:headEnd/>
            <a:tailEnd/>
          </a:ln>
          <a:effectLst/>
        </p:spPr>
        <p:txBody>
          <a:bodyPr wrap="none">
            <a:spAutoFit/>
          </a:bodyPr>
          <a:lstStyle/>
          <a:p>
            <a:pPr>
              <a:defRPr/>
            </a:pPr>
            <a:r>
              <a:rPr lang="zh-CN" altLang="en-US" sz="3200">
                <a:solidFill>
                  <a:srgbClr val="000000"/>
                </a:solidFill>
                <a:effectLst>
                  <a:outerShdw blurRad="38100" dist="38100" dir="2700000" algn="tl">
                    <a:srgbClr val="C0C0C0"/>
                  </a:outerShdw>
                </a:effectLst>
                <a:latin typeface="Times New Roman" pitchFamily="18" charset="0"/>
                <a:ea typeface="隶书" pitchFamily="49" charset="-122"/>
              </a:rPr>
              <a:t> 数学问题的解</a:t>
            </a:r>
          </a:p>
          <a:p>
            <a:pPr>
              <a:defRPr/>
            </a:pPr>
            <a:r>
              <a:rPr lang="zh-CN" altLang="en-US">
                <a:solidFill>
                  <a:srgbClr val="000000"/>
                </a:solidFill>
                <a:effectLst>
                  <a:outerShdw blurRad="38100" dist="38100" dir="2700000" algn="tl">
                    <a:srgbClr val="C0C0C0"/>
                  </a:outerShdw>
                </a:effectLst>
              </a:rPr>
              <a:t>二元一次方程组的解</a:t>
            </a:r>
          </a:p>
        </p:txBody>
      </p:sp>
      <p:grpSp>
        <p:nvGrpSpPr>
          <p:cNvPr id="4" name="Group 11"/>
          <p:cNvGrpSpPr>
            <a:grpSpLocks/>
          </p:cNvGrpSpPr>
          <p:nvPr/>
        </p:nvGrpSpPr>
        <p:grpSpPr bwMode="auto">
          <a:xfrm>
            <a:off x="2124075" y="5373688"/>
            <a:ext cx="3954463" cy="396875"/>
            <a:chOff x="0" y="0"/>
            <a:chExt cx="2491" cy="250"/>
          </a:xfrm>
        </p:grpSpPr>
        <p:sp>
          <p:nvSpPr>
            <p:cNvPr id="43019" name="Line 12"/>
            <p:cNvSpPr>
              <a:spLocks noChangeShapeType="1"/>
            </p:cNvSpPr>
            <p:nvPr/>
          </p:nvSpPr>
          <p:spPr bwMode="auto">
            <a:xfrm flipH="1" flipV="1">
              <a:off x="0" y="241"/>
              <a:ext cx="2491" cy="9"/>
            </a:xfrm>
            <a:prstGeom prst="line">
              <a:avLst/>
            </a:prstGeom>
            <a:noFill/>
            <a:ln w="57150">
              <a:solidFill>
                <a:srgbClr val="000000"/>
              </a:solidFill>
              <a:round/>
              <a:headEnd/>
              <a:tailEnd type="triangle" w="med" len="med"/>
            </a:ln>
          </p:spPr>
          <p:txBody>
            <a:bodyPr/>
            <a:lstStyle/>
            <a:p>
              <a:endParaRPr lang="zh-CN" altLang="en-US"/>
            </a:p>
          </p:txBody>
        </p:sp>
        <p:sp>
          <p:nvSpPr>
            <p:cNvPr id="43020" name="Text Box 13"/>
            <p:cNvSpPr txBox="1">
              <a:spLocks noChangeArrowheads="1"/>
            </p:cNvSpPr>
            <p:nvPr/>
          </p:nvSpPr>
          <p:spPr bwMode="auto">
            <a:xfrm>
              <a:off x="813" y="0"/>
              <a:ext cx="599" cy="250"/>
            </a:xfrm>
            <a:prstGeom prst="rect">
              <a:avLst/>
            </a:prstGeom>
            <a:noFill/>
            <a:ln w="9525">
              <a:noFill/>
              <a:miter lim="800000"/>
              <a:headEnd/>
              <a:tailEnd/>
            </a:ln>
          </p:spPr>
          <p:txBody>
            <a:bodyPr wrap="none">
              <a:spAutoFit/>
            </a:bodyPr>
            <a:lstStyle/>
            <a:p>
              <a:r>
                <a:rPr lang="zh-CN" altLang="en-US" sz="2000">
                  <a:solidFill>
                    <a:srgbClr val="FF0000"/>
                  </a:solidFill>
                  <a:latin typeface="Times New Roman" pitchFamily="18" charset="0"/>
                </a:rPr>
                <a:t>双检验</a:t>
              </a:r>
            </a:p>
          </p:txBody>
        </p:sp>
      </p:grpSp>
      <p:sp>
        <p:nvSpPr>
          <p:cNvPr id="19470" name="Text Box 14" descr="蓝色面巾纸"/>
          <p:cNvSpPr txBox="1">
            <a:spLocks noChangeArrowheads="1"/>
          </p:cNvSpPr>
          <p:nvPr/>
        </p:nvSpPr>
        <p:spPr bwMode="auto">
          <a:xfrm>
            <a:off x="107950" y="5157788"/>
            <a:ext cx="1981200" cy="1076325"/>
          </a:xfrm>
          <a:prstGeom prst="rect">
            <a:avLst/>
          </a:prstGeom>
          <a:blipFill dpi="0" rotWithShape="0">
            <a:blip r:embed="rId2" cstate="print"/>
            <a:srcRect/>
            <a:tile tx="0" ty="0" sx="100000" sy="100000" flip="none" algn="tl"/>
          </a:blipFill>
          <a:ln w="9525" cmpd="sng">
            <a:solidFill>
              <a:schemeClr val="tx1"/>
            </a:solidFill>
            <a:miter lim="800000"/>
            <a:headEnd/>
            <a:tailEnd/>
          </a:ln>
          <a:effectLst/>
        </p:spPr>
        <p:txBody>
          <a:bodyPr>
            <a:spAutoFit/>
          </a:bodyPr>
          <a:lstStyle/>
          <a:p>
            <a:pPr>
              <a:defRPr/>
            </a:pPr>
            <a:r>
              <a:rPr lang="zh-CN" altLang="en-US" sz="3200">
                <a:solidFill>
                  <a:srgbClr val="000000"/>
                </a:solidFill>
                <a:effectLst>
                  <a:outerShdw blurRad="38100" dist="38100" dir="2700000" algn="tl">
                    <a:srgbClr val="C0C0C0"/>
                  </a:outerShdw>
                </a:effectLst>
                <a:latin typeface="Times New Roman" pitchFamily="18" charset="0"/>
                <a:ea typeface="隶书" pitchFamily="49" charset="-122"/>
              </a:rPr>
              <a:t>实际问题</a:t>
            </a:r>
          </a:p>
          <a:p>
            <a:pPr>
              <a:defRPr/>
            </a:pPr>
            <a:r>
              <a:rPr lang="zh-CN" altLang="en-US" sz="3200">
                <a:solidFill>
                  <a:srgbClr val="000000"/>
                </a:solidFill>
                <a:effectLst>
                  <a:outerShdw blurRad="38100" dist="38100" dir="2700000" algn="tl">
                    <a:srgbClr val="C0C0C0"/>
                  </a:outerShdw>
                </a:effectLst>
                <a:latin typeface="Times New Roman" pitchFamily="18" charset="0"/>
                <a:ea typeface="隶书" pitchFamily="49" charset="-122"/>
              </a:rPr>
              <a:t>  的答案</a:t>
            </a:r>
            <a:r>
              <a:rPr lang="zh-CN" altLang="en-US">
                <a:effectLst>
                  <a:outerShdw blurRad="38100" dist="38100" dir="2700000" algn="tl">
                    <a:srgbClr val="C0C0C0"/>
                  </a:outerShdw>
                </a:effectLst>
                <a:latin typeface="Times New Roman" pitchFamily="18" charset="0"/>
                <a:ea typeface="隶书" pitchFamily="49" charset="-122"/>
              </a:rPr>
              <a:t>       </a:t>
            </a:r>
          </a:p>
        </p:txBody>
      </p:sp>
      <p:sp>
        <p:nvSpPr>
          <p:cNvPr id="19471" name="Line 15"/>
          <p:cNvSpPr>
            <a:spLocks noChangeShapeType="1"/>
          </p:cNvSpPr>
          <p:nvPr/>
        </p:nvSpPr>
        <p:spPr bwMode="auto">
          <a:xfrm flipH="1" flipV="1">
            <a:off x="1187450" y="2060575"/>
            <a:ext cx="0" cy="2708275"/>
          </a:xfrm>
          <a:prstGeom prst="line">
            <a:avLst/>
          </a:prstGeom>
          <a:noFill/>
          <a:ln w="50800">
            <a:solidFill>
              <a:srgbClr val="000000"/>
            </a:solidFill>
            <a:prstDash val="dashDot"/>
            <a:round/>
            <a:headEnd/>
            <a:tailEnd type="triangle" w="med" len="med"/>
          </a:ln>
        </p:spPr>
        <p:txBody>
          <a:bodyPr/>
          <a:lstStyle/>
          <a:p>
            <a:endParaRPr lang="zh-CN" altLang="en-US"/>
          </a:p>
        </p:txBody>
      </p:sp>
      <p:sp>
        <p:nvSpPr>
          <p:cNvPr id="19472" name="AutoShape 16"/>
          <p:cNvSpPr>
            <a:spLocks noChangeArrowheads="1"/>
          </p:cNvSpPr>
          <p:nvPr/>
        </p:nvSpPr>
        <p:spPr bwMode="auto">
          <a:xfrm>
            <a:off x="2627313" y="1916113"/>
            <a:ext cx="3600450" cy="3241675"/>
          </a:xfrm>
          <a:prstGeom prst="curvedLeftArrow">
            <a:avLst>
              <a:gd name="adj1" fmla="val 20000"/>
              <a:gd name="adj2" fmla="val 40000"/>
              <a:gd name="adj3" fmla="val 37023"/>
            </a:avLst>
          </a:prstGeom>
          <a:solidFill>
            <a:srgbClr val="00FF00"/>
          </a:solidFill>
          <a:ln w="9525">
            <a:solidFill>
              <a:schemeClr val="tx1"/>
            </a:solidFill>
            <a:miter lim="800000"/>
            <a:headEnd/>
            <a:tailEnd/>
          </a:ln>
        </p:spPr>
        <p:txBody>
          <a:bodyPr wrap="none" anchor="ctr"/>
          <a:lstStyle/>
          <a:p>
            <a:endParaRPr lang="zh-CN" altLang="en-US"/>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left)">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462"/>
                                        </p:tgtEl>
                                        <p:attrNameLst>
                                          <p:attrName>style.visibility</p:attrName>
                                        </p:attrNameLst>
                                      </p:cBhvr>
                                      <p:to>
                                        <p:strVal val="visible"/>
                                      </p:to>
                                    </p:set>
                                    <p:animEffect transition="in" filter="wipe(left)">
                                      <p:cBhvr>
                                        <p:cTn id="17" dur="500"/>
                                        <p:tgtEl>
                                          <p:spTgt spid="194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9466"/>
                                        </p:tgtEl>
                                        <p:attrNameLst>
                                          <p:attrName>style.visibility</p:attrName>
                                        </p:attrNameLst>
                                      </p:cBhvr>
                                      <p:to>
                                        <p:strVal val="visible"/>
                                      </p:to>
                                    </p:set>
                                    <p:animEffect transition="in" filter="wipe(right)">
                                      <p:cBhvr>
                                        <p:cTn id="27" dur="500"/>
                                        <p:tgtEl>
                                          <p:spTgt spid="1946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right)">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9470"/>
                                        </p:tgtEl>
                                        <p:attrNameLst>
                                          <p:attrName>style.visibility</p:attrName>
                                        </p:attrNameLst>
                                      </p:cBhvr>
                                      <p:to>
                                        <p:strVal val="visible"/>
                                      </p:to>
                                    </p:set>
                                    <p:animEffect transition="in" filter="wipe(right)">
                                      <p:cBhvr>
                                        <p:cTn id="37" dur="500"/>
                                        <p:tgtEl>
                                          <p:spTgt spid="1947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9471"/>
                                        </p:tgtEl>
                                        <p:attrNameLst>
                                          <p:attrName>style.visibility</p:attrName>
                                        </p:attrNameLst>
                                      </p:cBhvr>
                                      <p:to>
                                        <p:strVal val="visible"/>
                                      </p:to>
                                    </p:set>
                                    <p:animEffect transition="in" filter="wipe(up)">
                                      <p:cBhvr>
                                        <p:cTn id="42" dur="500"/>
                                        <p:tgtEl>
                                          <p:spTgt spid="1947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94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62" grpId="0" animBg="1" autoUpdateAnimBg="0"/>
      <p:bldP spid="19466" grpId="0" animBg="1" autoUpdateAnimBg="0"/>
      <p:bldP spid="19470" grpId="0" animBg="1" autoUpdateAnimBg="0"/>
      <p:bldP spid="19471" grpId="0" animBg="1"/>
      <p:bldP spid="1947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50825" y="1341438"/>
            <a:ext cx="8642350" cy="4024312"/>
          </a:xfrm>
          <a:prstGeom prst="rect">
            <a:avLst/>
          </a:prstGeom>
          <a:noFill/>
          <a:ln w="9525">
            <a:noFill/>
            <a:miter lim="800000"/>
            <a:headEnd/>
            <a:tailEnd/>
          </a:ln>
        </p:spPr>
        <p:txBody>
          <a:bodyPr>
            <a:spAutoFit/>
          </a:bodyPr>
          <a:lstStyle/>
          <a:p>
            <a:r>
              <a:rPr lang="zh-CN" altLang="en-US" sz="4800">
                <a:solidFill>
                  <a:srgbClr val="FF0000"/>
                </a:solidFill>
                <a:latin typeface="Times New Roman" pitchFamily="18" charset="0"/>
                <a:ea typeface="楷体_GB2312" pitchFamily="1" charset="-122"/>
              </a:rPr>
              <a:t>   </a:t>
            </a:r>
            <a:r>
              <a:rPr lang="zh-CN" altLang="en-US" sz="6000">
                <a:solidFill>
                  <a:srgbClr val="FF0000"/>
                </a:solidFill>
                <a:latin typeface="Times New Roman" pitchFamily="18" charset="0"/>
                <a:ea typeface="楷体_GB2312" pitchFamily="1" charset="-122"/>
              </a:rPr>
              <a:t>作业：</a:t>
            </a:r>
          </a:p>
          <a:p>
            <a:r>
              <a:rPr lang="zh-CN" altLang="en-US" sz="3600">
                <a:solidFill>
                  <a:srgbClr val="0000FF"/>
                </a:solidFill>
                <a:latin typeface="Times New Roman" pitchFamily="18" charset="0"/>
                <a:ea typeface="楷体_GB2312" pitchFamily="1" charset="-122"/>
              </a:rPr>
              <a:t>      </a:t>
            </a:r>
          </a:p>
          <a:p>
            <a:r>
              <a:rPr lang="zh-CN" altLang="en-US" sz="5400">
                <a:solidFill>
                  <a:srgbClr val="0000FF"/>
                </a:solidFill>
                <a:latin typeface="Times New Roman" pitchFamily="18" charset="0"/>
                <a:ea typeface="楷体_GB2312" pitchFamily="1" charset="-122"/>
              </a:rPr>
              <a:t>      教材102页第7、8、9题</a:t>
            </a:r>
          </a:p>
          <a:p>
            <a:endParaRPr lang="zh-CN" altLang="en-US" sz="5400">
              <a:solidFill>
                <a:srgbClr val="0000FF"/>
              </a:solidFill>
              <a:latin typeface="Times New Roman" pitchFamily="18" charset="0"/>
              <a:ea typeface="楷体_GB2312" pitchFamily="1" charset="-122"/>
            </a:endParaRPr>
          </a:p>
          <a:p>
            <a:r>
              <a:rPr lang="zh-CN" altLang="en-US" sz="5400">
                <a:solidFill>
                  <a:srgbClr val="0000FF"/>
                </a:solidFill>
                <a:latin typeface="Times New Roman" pitchFamily="18" charset="0"/>
                <a:ea typeface="楷体_GB2312" pitchFamily="1" charset="-122"/>
              </a:rPr>
              <a:t>      练习册 ：40页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79388" y="406400"/>
            <a:ext cx="5211762" cy="639763"/>
          </a:xfrm>
          <a:prstGeom prst="rect">
            <a:avLst/>
          </a:prstGeom>
          <a:noFill/>
          <a:ln w="9525">
            <a:noFill/>
            <a:miter lim="800000"/>
            <a:headEnd/>
            <a:tailEnd/>
          </a:ln>
        </p:spPr>
        <p:txBody>
          <a:bodyPr wrap="none" anchor="ctr">
            <a:spAutoFit/>
          </a:bodyPr>
          <a:lstStyle/>
          <a:p>
            <a:r>
              <a:rPr lang="zh-CN" altLang="en-US" sz="3600">
                <a:solidFill>
                  <a:srgbClr val="FF0000"/>
                </a:solidFill>
              </a:rPr>
              <a:t>一、创设情景，激发兴趣</a:t>
            </a:r>
          </a:p>
        </p:txBody>
      </p:sp>
      <p:sp>
        <p:nvSpPr>
          <p:cNvPr id="5123" name="Rectangle 3"/>
          <p:cNvSpPr>
            <a:spLocks noChangeArrowheads="1"/>
          </p:cNvSpPr>
          <p:nvPr/>
        </p:nvSpPr>
        <p:spPr bwMode="auto">
          <a:xfrm>
            <a:off x="323850" y="1196975"/>
            <a:ext cx="7797800" cy="2227263"/>
          </a:xfrm>
          <a:prstGeom prst="rect">
            <a:avLst/>
          </a:prstGeom>
          <a:noFill/>
          <a:ln w="9525">
            <a:noFill/>
            <a:miter lim="800000"/>
            <a:headEnd/>
            <a:tailEnd/>
          </a:ln>
        </p:spPr>
        <p:txBody>
          <a:bodyPr anchor="ctr">
            <a:spAutoFit/>
          </a:bodyPr>
          <a:lstStyle/>
          <a:p>
            <a:r>
              <a:rPr lang="zh-CN" altLang="en-US" b="0"/>
              <a:t>    </a:t>
            </a:r>
            <a:r>
              <a:rPr lang="zh-CN" altLang="en-US" sz="2800"/>
              <a:t>如图：长青化工厂与</a:t>
            </a:r>
            <a:r>
              <a:rPr lang="en-US" altLang="zh-CN" sz="2800"/>
              <a:t>A</a:t>
            </a:r>
            <a:r>
              <a:rPr lang="zh-CN" altLang="en-US" sz="2800"/>
              <a:t>、</a:t>
            </a:r>
            <a:r>
              <a:rPr lang="en-US" altLang="zh-CN" sz="2800"/>
              <a:t>B</a:t>
            </a:r>
            <a:r>
              <a:rPr lang="zh-CN" altLang="en-US" sz="2800"/>
              <a:t>两地有公路、铁路相连，长青化工厂从</a:t>
            </a:r>
            <a:r>
              <a:rPr lang="en-US" altLang="zh-CN" sz="2800"/>
              <a:t>A</a:t>
            </a:r>
            <a:r>
              <a:rPr lang="zh-CN" altLang="en-US" sz="2800"/>
              <a:t>地购买原料运回工厂，每吨运费</a:t>
            </a:r>
            <a:r>
              <a:rPr lang="en-US" altLang="zh-CN" sz="2800"/>
              <a:t>159</a:t>
            </a:r>
            <a:r>
              <a:rPr lang="zh-CN" altLang="en-US" sz="2800"/>
              <a:t>元，再把产品从工厂运到</a:t>
            </a:r>
            <a:r>
              <a:rPr lang="en-US" altLang="zh-CN" sz="2800"/>
              <a:t>B</a:t>
            </a:r>
            <a:r>
              <a:rPr lang="zh-CN" altLang="en-US" sz="2800"/>
              <a:t>地销售，每吨的运费为</a:t>
            </a:r>
            <a:r>
              <a:rPr lang="en-US" altLang="zh-CN" sz="2800"/>
              <a:t>162</a:t>
            </a:r>
            <a:r>
              <a:rPr lang="zh-CN" altLang="en-US" sz="2800"/>
              <a:t>元。试求铁路、公路运费的单价是多少元∕（吨</a:t>
            </a:r>
            <a:r>
              <a:rPr lang="en-US" altLang="zh-CN" sz="2800"/>
              <a:t>·</a:t>
            </a:r>
            <a:r>
              <a:rPr lang="zh-CN" altLang="en-US" sz="2800"/>
              <a:t>千米）？</a:t>
            </a:r>
          </a:p>
        </p:txBody>
      </p:sp>
      <p:grpSp>
        <p:nvGrpSpPr>
          <p:cNvPr id="2" name="Group 4"/>
          <p:cNvGrpSpPr>
            <a:grpSpLocks/>
          </p:cNvGrpSpPr>
          <p:nvPr/>
        </p:nvGrpSpPr>
        <p:grpSpPr bwMode="auto">
          <a:xfrm>
            <a:off x="1258888" y="3500438"/>
            <a:ext cx="7273925" cy="2671762"/>
            <a:chOff x="0" y="0"/>
            <a:chExt cx="4582" cy="1683"/>
          </a:xfrm>
        </p:grpSpPr>
        <p:grpSp>
          <p:nvGrpSpPr>
            <p:cNvPr id="32773" name="Group 5"/>
            <p:cNvGrpSpPr>
              <a:grpSpLocks/>
            </p:cNvGrpSpPr>
            <p:nvPr/>
          </p:nvGrpSpPr>
          <p:grpSpPr bwMode="auto">
            <a:xfrm>
              <a:off x="272" y="136"/>
              <a:ext cx="3327" cy="1255"/>
              <a:chOff x="0" y="0"/>
              <a:chExt cx="3327" cy="1255"/>
            </a:xfrm>
          </p:grpSpPr>
          <p:sp>
            <p:nvSpPr>
              <p:cNvPr id="32783" name="未知"/>
              <p:cNvSpPr>
                <a:spLocks/>
              </p:cNvSpPr>
              <p:nvPr/>
            </p:nvSpPr>
            <p:spPr bwMode="auto">
              <a:xfrm>
                <a:off x="46" y="0"/>
                <a:ext cx="2585" cy="197"/>
              </a:xfrm>
              <a:custGeom>
                <a:avLst/>
                <a:gdLst>
                  <a:gd name="T0" fmla="*/ 0 w 2585"/>
                  <a:gd name="T1" fmla="*/ 61 h 197"/>
                  <a:gd name="T2" fmla="*/ 816 w 2585"/>
                  <a:gd name="T3" fmla="*/ 15 h 197"/>
                  <a:gd name="T4" fmla="*/ 1270 w 2585"/>
                  <a:gd name="T5" fmla="*/ 152 h 197"/>
                  <a:gd name="T6" fmla="*/ 1769 w 2585"/>
                  <a:gd name="T7" fmla="*/ 15 h 197"/>
                  <a:gd name="T8" fmla="*/ 2222 w 2585"/>
                  <a:gd name="T9" fmla="*/ 61 h 197"/>
                  <a:gd name="T10" fmla="*/ 2585 w 2585"/>
                  <a:gd name="T11" fmla="*/ 197 h 197"/>
                  <a:gd name="T12" fmla="*/ 0 60000 65536"/>
                  <a:gd name="T13" fmla="*/ 0 60000 65536"/>
                  <a:gd name="T14" fmla="*/ 0 60000 65536"/>
                  <a:gd name="T15" fmla="*/ 0 60000 65536"/>
                  <a:gd name="T16" fmla="*/ 0 60000 65536"/>
                  <a:gd name="T17" fmla="*/ 0 60000 65536"/>
                  <a:gd name="T18" fmla="*/ 0 w 2585"/>
                  <a:gd name="T19" fmla="*/ 0 h 197"/>
                  <a:gd name="T20" fmla="*/ 2585 w 2585"/>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585" h="197">
                    <a:moveTo>
                      <a:pt x="0" y="61"/>
                    </a:moveTo>
                    <a:cubicBezTo>
                      <a:pt x="302" y="30"/>
                      <a:pt x="604" y="0"/>
                      <a:pt x="816" y="15"/>
                    </a:cubicBezTo>
                    <a:cubicBezTo>
                      <a:pt x="1028" y="30"/>
                      <a:pt x="1111" y="152"/>
                      <a:pt x="1270" y="152"/>
                    </a:cubicBezTo>
                    <a:cubicBezTo>
                      <a:pt x="1429" y="152"/>
                      <a:pt x="1610" y="30"/>
                      <a:pt x="1769" y="15"/>
                    </a:cubicBezTo>
                    <a:cubicBezTo>
                      <a:pt x="1928" y="0"/>
                      <a:pt x="2086" y="31"/>
                      <a:pt x="2222" y="61"/>
                    </a:cubicBezTo>
                    <a:cubicBezTo>
                      <a:pt x="2358" y="91"/>
                      <a:pt x="2525" y="174"/>
                      <a:pt x="2585" y="197"/>
                    </a:cubicBezTo>
                  </a:path>
                </a:pathLst>
              </a:custGeom>
              <a:noFill/>
              <a:ln w="47625">
                <a:solidFill>
                  <a:srgbClr val="FF0000"/>
                </a:solidFill>
                <a:prstDash val="lgDashDotDot"/>
                <a:round/>
                <a:headEnd/>
                <a:tailEnd/>
              </a:ln>
            </p:spPr>
            <p:txBody>
              <a:bodyPr/>
              <a:lstStyle/>
              <a:p>
                <a:endParaRPr lang="zh-CN" altLang="en-US"/>
              </a:p>
            </p:txBody>
          </p:sp>
          <p:sp>
            <p:nvSpPr>
              <p:cNvPr id="32784" name="未知"/>
              <p:cNvSpPr>
                <a:spLocks/>
              </p:cNvSpPr>
              <p:nvPr/>
            </p:nvSpPr>
            <p:spPr bwMode="auto">
              <a:xfrm>
                <a:off x="2631" y="197"/>
                <a:ext cx="681" cy="454"/>
              </a:xfrm>
              <a:custGeom>
                <a:avLst/>
                <a:gdLst>
                  <a:gd name="T0" fmla="*/ 0 w 681"/>
                  <a:gd name="T1" fmla="*/ 0 h 454"/>
                  <a:gd name="T2" fmla="*/ 499 w 681"/>
                  <a:gd name="T3" fmla="*/ 272 h 454"/>
                  <a:gd name="T4" fmla="*/ 681 w 681"/>
                  <a:gd name="T5" fmla="*/ 454 h 454"/>
                  <a:gd name="T6" fmla="*/ 0 60000 65536"/>
                  <a:gd name="T7" fmla="*/ 0 60000 65536"/>
                  <a:gd name="T8" fmla="*/ 0 60000 65536"/>
                  <a:gd name="T9" fmla="*/ 0 w 681"/>
                  <a:gd name="T10" fmla="*/ 0 h 454"/>
                  <a:gd name="T11" fmla="*/ 681 w 681"/>
                  <a:gd name="T12" fmla="*/ 454 h 454"/>
                </a:gdLst>
                <a:ahLst/>
                <a:cxnLst>
                  <a:cxn ang="T6">
                    <a:pos x="T0" y="T1"/>
                  </a:cxn>
                  <a:cxn ang="T7">
                    <a:pos x="T2" y="T3"/>
                  </a:cxn>
                  <a:cxn ang="T8">
                    <a:pos x="T4" y="T5"/>
                  </a:cxn>
                </a:cxnLst>
                <a:rect l="T9" t="T10" r="T11" b="T12"/>
                <a:pathLst>
                  <a:path w="681" h="454">
                    <a:moveTo>
                      <a:pt x="0" y="0"/>
                    </a:moveTo>
                    <a:cubicBezTo>
                      <a:pt x="193" y="98"/>
                      <a:pt x="386" y="196"/>
                      <a:pt x="499" y="272"/>
                    </a:cubicBezTo>
                    <a:cubicBezTo>
                      <a:pt x="612" y="348"/>
                      <a:pt x="651" y="424"/>
                      <a:pt x="681" y="454"/>
                    </a:cubicBezTo>
                  </a:path>
                </a:pathLst>
              </a:custGeom>
              <a:noFill/>
              <a:ln w="22225">
                <a:solidFill>
                  <a:srgbClr val="3366FF"/>
                </a:solidFill>
                <a:round/>
                <a:headEnd/>
                <a:tailEnd/>
              </a:ln>
            </p:spPr>
            <p:txBody>
              <a:bodyPr/>
              <a:lstStyle/>
              <a:p>
                <a:endParaRPr lang="zh-CN" altLang="en-US"/>
              </a:p>
            </p:txBody>
          </p:sp>
          <p:sp>
            <p:nvSpPr>
              <p:cNvPr id="32785" name="未知"/>
              <p:cNvSpPr>
                <a:spLocks/>
              </p:cNvSpPr>
              <p:nvPr/>
            </p:nvSpPr>
            <p:spPr bwMode="auto">
              <a:xfrm>
                <a:off x="0" y="916"/>
                <a:ext cx="998" cy="112"/>
              </a:xfrm>
              <a:custGeom>
                <a:avLst/>
                <a:gdLst>
                  <a:gd name="T0" fmla="*/ 0 w 998"/>
                  <a:gd name="T1" fmla="*/ 7 h 112"/>
                  <a:gd name="T2" fmla="*/ 273 w 998"/>
                  <a:gd name="T3" fmla="*/ 97 h 112"/>
                  <a:gd name="T4" fmla="*/ 363 w 998"/>
                  <a:gd name="T5" fmla="*/ 52 h 112"/>
                  <a:gd name="T6" fmla="*/ 499 w 998"/>
                  <a:gd name="T7" fmla="*/ 7 h 112"/>
                  <a:gd name="T8" fmla="*/ 635 w 998"/>
                  <a:gd name="T9" fmla="*/ 97 h 112"/>
                  <a:gd name="T10" fmla="*/ 998 w 998"/>
                  <a:gd name="T11" fmla="*/ 97 h 112"/>
                  <a:gd name="T12" fmla="*/ 0 60000 65536"/>
                  <a:gd name="T13" fmla="*/ 0 60000 65536"/>
                  <a:gd name="T14" fmla="*/ 0 60000 65536"/>
                  <a:gd name="T15" fmla="*/ 0 60000 65536"/>
                  <a:gd name="T16" fmla="*/ 0 60000 65536"/>
                  <a:gd name="T17" fmla="*/ 0 60000 65536"/>
                  <a:gd name="T18" fmla="*/ 0 w 998"/>
                  <a:gd name="T19" fmla="*/ 0 h 112"/>
                  <a:gd name="T20" fmla="*/ 998 w 998"/>
                  <a:gd name="T21" fmla="*/ 112 h 112"/>
                </a:gdLst>
                <a:ahLst/>
                <a:cxnLst>
                  <a:cxn ang="T12">
                    <a:pos x="T0" y="T1"/>
                  </a:cxn>
                  <a:cxn ang="T13">
                    <a:pos x="T2" y="T3"/>
                  </a:cxn>
                  <a:cxn ang="T14">
                    <a:pos x="T4" y="T5"/>
                  </a:cxn>
                  <a:cxn ang="T15">
                    <a:pos x="T6" y="T7"/>
                  </a:cxn>
                  <a:cxn ang="T16">
                    <a:pos x="T8" y="T9"/>
                  </a:cxn>
                  <a:cxn ang="T17">
                    <a:pos x="T10" y="T11"/>
                  </a:cxn>
                </a:cxnLst>
                <a:rect l="T18" t="T19" r="T20" b="T21"/>
                <a:pathLst>
                  <a:path w="998" h="112">
                    <a:moveTo>
                      <a:pt x="0" y="7"/>
                    </a:moveTo>
                    <a:cubicBezTo>
                      <a:pt x="106" y="48"/>
                      <a:pt x="213" y="89"/>
                      <a:pt x="273" y="97"/>
                    </a:cubicBezTo>
                    <a:cubicBezTo>
                      <a:pt x="333" y="105"/>
                      <a:pt x="325" y="67"/>
                      <a:pt x="363" y="52"/>
                    </a:cubicBezTo>
                    <a:cubicBezTo>
                      <a:pt x="401" y="37"/>
                      <a:pt x="454" y="0"/>
                      <a:pt x="499" y="7"/>
                    </a:cubicBezTo>
                    <a:cubicBezTo>
                      <a:pt x="544" y="14"/>
                      <a:pt x="552" y="82"/>
                      <a:pt x="635" y="97"/>
                    </a:cubicBezTo>
                    <a:cubicBezTo>
                      <a:pt x="718" y="112"/>
                      <a:pt x="938" y="97"/>
                      <a:pt x="998" y="97"/>
                    </a:cubicBezTo>
                  </a:path>
                </a:pathLst>
              </a:custGeom>
              <a:noFill/>
              <a:ln w="22225">
                <a:solidFill>
                  <a:srgbClr val="0000FF"/>
                </a:solidFill>
                <a:round/>
                <a:headEnd/>
                <a:tailEnd/>
              </a:ln>
            </p:spPr>
            <p:txBody>
              <a:bodyPr/>
              <a:lstStyle/>
              <a:p>
                <a:endParaRPr lang="zh-CN" altLang="en-US"/>
              </a:p>
            </p:txBody>
          </p:sp>
          <p:sp>
            <p:nvSpPr>
              <p:cNvPr id="32786" name="未知"/>
              <p:cNvSpPr>
                <a:spLocks/>
              </p:cNvSpPr>
              <p:nvPr/>
            </p:nvSpPr>
            <p:spPr bwMode="auto">
              <a:xfrm>
                <a:off x="998" y="651"/>
                <a:ext cx="2329" cy="604"/>
              </a:xfrm>
              <a:custGeom>
                <a:avLst/>
                <a:gdLst>
                  <a:gd name="T0" fmla="*/ 0 w 2329"/>
                  <a:gd name="T1" fmla="*/ 362 h 604"/>
                  <a:gd name="T2" fmla="*/ 272 w 2329"/>
                  <a:gd name="T3" fmla="*/ 589 h 604"/>
                  <a:gd name="T4" fmla="*/ 726 w 2329"/>
                  <a:gd name="T5" fmla="*/ 408 h 604"/>
                  <a:gd name="T6" fmla="*/ 998 w 2329"/>
                  <a:gd name="T7" fmla="*/ 317 h 604"/>
                  <a:gd name="T8" fmla="*/ 1180 w 2329"/>
                  <a:gd name="T9" fmla="*/ 408 h 604"/>
                  <a:gd name="T10" fmla="*/ 1316 w 2329"/>
                  <a:gd name="T11" fmla="*/ 544 h 604"/>
                  <a:gd name="T12" fmla="*/ 1769 w 2329"/>
                  <a:gd name="T13" fmla="*/ 589 h 604"/>
                  <a:gd name="T14" fmla="*/ 2041 w 2329"/>
                  <a:gd name="T15" fmla="*/ 453 h 604"/>
                  <a:gd name="T16" fmla="*/ 2223 w 2329"/>
                  <a:gd name="T17" fmla="*/ 317 h 604"/>
                  <a:gd name="T18" fmla="*/ 2314 w 2329"/>
                  <a:gd name="T19" fmla="*/ 90 h 604"/>
                  <a:gd name="T20" fmla="*/ 2314 w 2329"/>
                  <a:gd name="T21" fmla="*/ 0 h 6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9"/>
                  <a:gd name="T34" fmla="*/ 0 h 604"/>
                  <a:gd name="T35" fmla="*/ 2329 w 2329"/>
                  <a:gd name="T36" fmla="*/ 604 h 60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9" h="604">
                    <a:moveTo>
                      <a:pt x="0" y="362"/>
                    </a:moveTo>
                    <a:cubicBezTo>
                      <a:pt x="75" y="471"/>
                      <a:pt x="151" y="581"/>
                      <a:pt x="272" y="589"/>
                    </a:cubicBezTo>
                    <a:cubicBezTo>
                      <a:pt x="393" y="597"/>
                      <a:pt x="605" y="453"/>
                      <a:pt x="726" y="408"/>
                    </a:cubicBezTo>
                    <a:cubicBezTo>
                      <a:pt x="847" y="363"/>
                      <a:pt x="922" y="317"/>
                      <a:pt x="998" y="317"/>
                    </a:cubicBezTo>
                    <a:cubicBezTo>
                      <a:pt x="1074" y="317"/>
                      <a:pt x="1127" y="370"/>
                      <a:pt x="1180" y="408"/>
                    </a:cubicBezTo>
                    <a:cubicBezTo>
                      <a:pt x="1233" y="446"/>
                      <a:pt x="1218" y="514"/>
                      <a:pt x="1316" y="544"/>
                    </a:cubicBezTo>
                    <a:cubicBezTo>
                      <a:pt x="1414" y="574"/>
                      <a:pt x="1648" y="604"/>
                      <a:pt x="1769" y="589"/>
                    </a:cubicBezTo>
                    <a:cubicBezTo>
                      <a:pt x="1890" y="574"/>
                      <a:pt x="1965" y="498"/>
                      <a:pt x="2041" y="453"/>
                    </a:cubicBezTo>
                    <a:cubicBezTo>
                      <a:pt x="2117" y="408"/>
                      <a:pt x="2177" y="378"/>
                      <a:pt x="2223" y="317"/>
                    </a:cubicBezTo>
                    <a:cubicBezTo>
                      <a:pt x="2269" y="256"/>
                      <a:pt x="2299" y="143"/>
                      <a:pt x="2314" y="90"/>
                    </a:cubicBezTo>
                    <a:cubicBezTo>
                      <a:pt x="2329" y="37"/>
                      <a:pt x="2314" y="15"/>
                      <a:pt x="2314" y="0"/>
                    </a:cubicBezTo>
                  </a:path>
                </a:pathLst>
              </a:custGeom>
              <a:noFill/>
              <a:ln w="47625">
                <a:solidFill>
                  <a:srgbClr val="FF0000"/>
                </a:solidFill>
                <a:prstDash val="lgDashDotDot"/>
                <a:round/>
                <a:headEnd/>
                <a:tailEnd/>
              </a:ln>
            </p:spPr>
            <p:txBody>
              <a:bodyPr/>
              <a:lstStyle/>
              <a:p>
                <a:endParaRPr lang="zh-CN" altLang="en-US"/>
              </a:p>
            </p:txBody>
          </p:sp>
        </p:grpSp>
        <p:sp>
          <p:nvSpPr>
            <p:cNvPr id="32774" name="Text Box 10"/>
            <p:cNvSpPr txBox="1">
              <a:spLocks noChangeArrowheads="1"/>
            </p:cNvSpPr>
            <p:nvPr/>
          </p:nvSpPr>
          <p:spPr bwMode="auto">
            <a:xfrm>
              <a:off x="0" y="0"/>
              <a:ext cx="408" cy="288"/>
            </a:xfrm>
            <a:prstGeom prst="rect">
              <a:avLst/>
            </a:prstGeom>
            <a:noFill/>
            <a:ln w="9525">
              <a:noFill/>
              <a:miter lim="800000"/>
              <a:headEnd/>
              <a:tailEnd/>
            </a:ln>
          </p:spPr>
          <p:txBody>
            <a:bodyPr>
              <a:spAutoFit/>
            </a:bodyPr>
            <a:lstStyle/>
            <a:p>
              <a:pPr algn="ctr">
                <a:spcBef>
                  <a:spcPct val="50000"/>
                </a:spcBef>
              </a:pPr>
              <a:r>
                <a:rPr lang="en-US" altLang="zh-CN"/>
                <a:t>A</a:t>
              </a:r>
            </a:p>
          </p:txBody>
        </p:sp>
        <p:sp>
          <p:nvSpPr>
            <p:cNvPr id="32775" name="Text Box 11"/>
            <p:cNvSpPr txBox="1">
              <a:spLocks noChangeArrowheads="1"/>
            </p:cNvSpPr>
            <p:nvPr/>
          </p:nvSpPr>
          <p:spPr bwMode="auto">
            <a:xfrm>
              <a:off x="0" y="998"/>
              <a:ext cx="318" cy="288"/>
            </a:xfrm>
            <a:prstGeom prst="rect">
              <a:avLst/>
            </a:prstGeom>
            <a:noFill/>
            <a:ln w="9525">
              <a:noFill/>
              <a:miter lim="800000"/>
              <a:headEnd/>
              <a:tailEnd/>
            </a:ln>
          </p:spPr>
          <p:txBody>
            <a:bodyPr>
              <a:spAutoFit/>
            </a:bodyPr>
            <a:lstStyle/>
            <a:p>
              <a:pPr algn="ctr">
                <a:spcBef>
                  <a:spcPct val="50000"/>
                </a:spcBef>
              </a:pPr>
              <a:r>
                <a:rPr lang="en-US" altLang="zh-CN"/>
                <a:t>B</a:t>
              </a:r>
            </a:p>
          </p:txBody>
        </p:sp>
        <p:sp>
          <p:nvSpPr>
            <p:cNvPr id="32776" name="Text Box 12"/>
            <p:cNvSpPr txBox="1">
              <a:spLocks noChangeArrowheads="1"/>
            </p:cNvSpPr>
            <p:nvPr/>
          </p:nvSpPr>
          <p:spPr bwMode="auto">
            <a:xfrm>
              <a:off x="726" y="318"/>
              <a:ext cx="1043" cy="231"/>
            </a:xfrm>
            <a:prstGeom prst="rect">
              <a:avLst/>
            </a:prstGeom>
            <a:noFill/>
            <a:ln w="9525">
              <a:noFill/>
              <a:miter lim="800000"/>
              <a:headEnd/>
              <a:tailEnd/>
            </a:ln>
          </p:spPr>
          <p:txBody>
            <a:bodyPr>
              <a:spAutoFit/>
            </a:bodyPr>
            <a:lstStyle/>
            <a:p>
              <a:pPr algn="ctr">
                <a:spcBef>
                  <a:spcPct val="50000"/>
                </a:spcBef>
              </a:pPr>
              <a:r>
                <a:rPr lang="zh-CN" altLang="en-US" sz="1800"/>
                <a:t>铁路</a:t>
              </a:r>
              <a:r>
                <a:rPr lang="en-US" altLang="zh-CN" sz="1800"/>
                <a:t>120km</a:t>
              </a:r>
            </a:p>
          </p:txBody>
        </p:sp>
        <p:sp>
          <p:nvSpPr>
            <p:cNvPr id="32777" name="Text Box 13"/>
            <p:cNvSpPr txBox="1">
              <a:spLocks noChangeArrowheads="1"/>
            </p:cNvSpPr>
            <p:nvPr/>
          </p:nvSpPr>
          <p:spPr bwMode="auto">
            <a:xfrm>
              <a:off x="3039" y="227"/>
              <a:ext cx="862" cy="231"/>
            </a:xfrm>
            <a:prstGeom prst="rect">
              <a:avLst/>
            </a:prstGeom>
            <a:noFill/>
            <a:ln w="9525">
              <a:noFill/>
              <a:miter lim="800000"/>
              <a:headEnd/>
              <a:tailEnd/>
            </a:ln>
          </p:spPr>
          <p:txBody>
            <a:bodyPr>
              <a:spAutoFit/>
            </a:bodyPr>
            <a:lstStyle/>
            <a:p>
              <a:pPr algn="ctr">
                <a:spcBef>
                  <a:spcPct val="50000"/>
                </a:spcBef>
              </a:pPr>
              <a:r>
                <a:rPr lang="zh-CN" altLang="en-US" sz="1800"/>
                <a:t>公路</a:t>
              </a:r>
              <a:r>
                <a:rPr lang="en-US" altLang="zh-CN" sz="1800"/>
                <a:t>10km</a:t>
              </a:r>
            </a:p>
          </p:txBody>
        </p:sp>
        <p:sp>
          <p:nvSpPr>
            <p:cNvPr id="32778" name="Text Box 14"/>
            <p:cNvSpPr txBox="1">
              <a:spLocks noChangeArrowheads="1"/>
            </p:cNvSpPr>
            <p:nvPr/>
          </p:nvSpPr>
          <p:spPr bwMode="auto">
            <a:xfrm>
              <a:off x="3266" y="273"/>
              <a:ext cx="680" cy="749"/>
            </a:xfrm>
            <a:prstGeom prst="rect">
              <a:avLst/>
            </a:prstGeom>
            <a:noFill/>
            <a:ln w="9525">
              <a:noFill/>
              <a:miter lim="800000"/>
              <a:headEnd/>
              <a:tailEnd/>
            </a:ln>
          </p:spPr>
          <p:txBody>
            <a:bodyPr>
              <a:spAutoFit/>
            </a:bodyPr>
            <a:lstStyle/>
            <a:p>
              <a:pPr algn="ctr">
                <a:spcBef>
                  <a:spcPct val="50000"/>
                </a:spcBef>
              </a:pPr>
              <a:r>
                <a:rPr lang="en-US" altLang="zh-CN" sz="7200" b="0"/>
                <a:t>.</a:t>
              </a:r>
            </a:p>
          </p:txBody>
        </p:sp>
        <p:sp>
          <p:nvSpPr>
            <p:cNvPr id="32779" name="Text Box 15"/>
            <p:cNvSpPr txBox="1">
              <a:spLocks noChangeArrowheads="1"/>
            </p:cNvSpPr>
            <p:nvPr/>
          </p:nvSpPr>
          <p:spPr bwMode="auto">
            <a:xfrm>
              <a:off x="3674" y="726"/>
              <a:ext cx="862" cy="231"/>
            </a:xfrm>
            <a:prstGeom prst="rect">
              <a:avLst/>
            </a:prstGeom>
            <a:noFill/>
            <a:ln w="9525">
              <a:noFill/>
              <a:miter lim="800000"/>
              <a:headEnd/>
              <a:tailEnd/>
            </a:ln>
          </p:spPr>
          <p:txBody>
            <a:bodyPr>
              <a:spAutoFit/>
            </a:bodyPr>
            <a:lstStyle/>
            <a:p>
              <a:pPr algn="ctr">
                <a:spcBef>
                  <a:spcPct val="50000"/>
                </a:spcBef>
              </a:pPr>
              <a:endParaRPr lang="zh-CN" altLang="en-US" sz="1800" b="0"/>
            </a:p>
          </p:txBody>
        </p:sp>
        <p:sp>
          <p:nvSpPr>
            <p:cNvPr id="32780" name="Text Box 16"/>
            <p:cNvSpPr txBox="1">
              <a:spLocks noChangeArrowheads="1"/>
            </p:cNvSpPr>
            <p:nvPr/>
          </p:nvSpPr>
          <p:spPr bwMode="auto">
            <a:xfrm>
              <a:off x="3674" y="635"/>
              <a:ext cx="908" cy="231"/>
            </a:xfrm>
            <a:prstGeom prst="rect">
              <a:avLst/>
            </a:prstGeom>
            <a:noFill/>
            <a:ln w="9525">
              <a:noFill/>
              <a:miter lim="800000"/>
              <a:headEnd/>
              <a:tailEnd/>
            </a:ln>
          </p:spPr>
          <p:txBody>
            <a:bodyPr>
              <a:spAutoFit/>
            </a:bodyPr>
            <a:lstStyle/>
            <a:p>
              <a:pPr algn="ctr">
                <a:spcBef>
                  <a:spcPct val="50000"/>
                </a:spcBef>
              </a:pPr>
              <a:r>
                <a:rPr lang="zh-CN" altLang="en-US" sz="1800"/>
                <a:t>长春化工厂</a:t>
              </a:r>
            </a:p>
          </p:txBody>
        </p:sp>
        <p:sp>
          <p:nvSpPr>
            <p:cNvPr id="32781" name="Text Box 17"/>
            <p:cNvSpPr txBox="1">
              <a:spLocks noChangeArrowheads="1"/>
            </p:cNvSpPr>
            <p:nvPr/>
          </p:nvSpPr>
          <p:spPr bwMode="auto">
            <a:xfrm>
              <a:off x="1860" y="1452"/>
              <a:ext cx="1089" cy="231"/>
            </a:xfrm>
            <a:prstGeom prst="rect">
              <a:avLst/>
            </a:prstGeom>
            <a:noFill/>
            <a:ln w="9525">
              <a:noFill/>
              <a:miter lim="800000"/>
              <a:headEnd/>
              <a:tailEnd/>
            </a:ln>
          </p:spPr>
          <p:txBody>
            <a:bodyPr>
              <a:spAutoFit/>
            </a:bodyPr>
            <a:lstStyle/>
            <a:p>
              <a:pPr algn="ctr">
                <a:spcBef>
                  <a:spcPct val="50000"/>
                </a:spcBef>
              </a:pPr>
              <a:r>
                <a:rPr lang="zh-CN" altLang="en-US" sz="1800"/>
                <a:t>铁路</a:t>
              </a:r>
              <a:r>
                <a:rPr lang="en-US" altLang="zh-CN" sz="1800"/>
                <a:t>110km</a:t>
              </a:r>
            </a:p>
          </p:txBody>
        </p:sp>
        <p:sp>
          <p:nvSpPr>
            <p:cNvPr id="32782" name="Text Box 18"/>
            <p:cNvSpPr txBox="1">
              <a:spLocks noChangeArrowheads="1"/>
            </p:cNvSpPr>
            <p:nvPr/>
          </p:nvSpPr>
          <p:spPr bwMode="auto">
            <a:xfrm>
              <a:off x="272" y="1225"/>
              <a:ext cx="817" cy="231"/>
            </a:xfrm>
            <a:prstGeom prst="rect">
              <a:avLst/>
            </a:prstGeom>
            <a:noFill/>
            <a:ln w="9525">
              <a:noFill/>
              <a:miter lim="800000"/>
              <a:headEnd/>
              <a:tailEnd/>
            </a:ln>
          </p:spPr>
          <p:txBody>
            <a:bodyPr>
              <a:spAutoFit/>
            </a:bodyPr>
            <a:lstStyle/>
            <a:p>
              <a:pPr algn="ctr">
                <a:spcBef>
                  <a:spcPct val="50000"/>
                </a:spcBef>
              </a:pPr>
              <a:r>
                <a:rPr lang="zh-CN" altLang="en-US" sz="1800"/>
                <a:t>公路</a:t>
              </a:r>
              <a:r>
                <a:rPr lang="en-US" altLang="zh-CN" sz="1800"/>
                <a:t>20km</a:t>
              </a:r>
            </a:p>
          </p:txBody>
        </p:sp>
      </p:gr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250825" y="549275"/>
            <a:ext cx="2665413" cy="1150938"/>
          </a:xfrm>
          <a:custGeom>
            <a:avLst/>
            <a:gdLst>
              <a:gd name="T0" fmla="*/ 1999060 w 21600"/>
              <a:gd name="T1" fmla="*/ 0 h 21600"/>
              <a:gd name="T2" fmla="*/ 0 w 21600"/>
              <a:gd name="T3" fmla="*/ 575469 h 21600"/>
              <a:gd name="T4" fmla="*/ 1999060 w 21600"/>
              <a:gd name="T5" fmla="*/ 1150938 h 21600"/>
              <a:gd name="T6" fmla="*/ 2665413 w 21600"/>
              <a:gd name="T7" fmla="*/ 57546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pPr algn="ctr"/>
            <a:r>
              <a:rPr lang="zh-CN" altLang="en-US" sz="4800" i="1">
                <a:solidFill>
                  <a:srgbClr val="FF0000"/>
                </a:solidFill>
                <a:ea typeface="黑体" pitchFamily="49" charset="-122"/>
              </a:rPr>
              <a:t>审</a:t>
            </a:r>
            <a:r>
              <a:rPr lang="zh-CN" altLang="en-US" sz="4800" b="0" i="1">
                <a:ea typeface="黑体" pitchFamily="49" charset="-122"/>
              </a:rPr>
              <a:t>题</a:t>
            </a:r>
            <a:r>
              <a:rPr lang="zh-CN" altLang="en-US" sz="3200" b="0">
                <a:solidFill>
                  <a:srgbClr val="FF0000"/>
                </a:solidFill>
                <a:ea typeface="黑体" pitchFamily="49" charset="-122"/>
              </a:rPr>
              <a:t>  </a:t>
            </a:r>
          </a:p>
        </p:txBody>
      </p:sp>
      <p:sp>
        <p:nvSpPr>
          <p:cNvPr id="6147" name="Text Box 3"/>
          <p:cNvSpPr txBox="1">
            <a:spLocks noChangeArrowheads="1"/>
          </p:cNvSpPr>
          <p:nvPr/>
        </p:nvSpPr>
        <p:spPr bwMode="auto">
          <a:xfrm>
            <a:off x="323850" y="3284538"/>
            <a:ext cx="2879725" cy="641350"/>
          </a:xfrm>
          <a:prstGeom prst="rect">
            <a:avLst/>
          </a:prstGeom>
          <a:noFill/>
          <a:ln w="9525">
            <a:noFill/>
            <a:miter lim="800000"/>
            <a:headEnd/>
            <a:tailEnd/>
          </a:ln>
        </p:spPr>
        <p:txBody>
          <a:bodyPr>
            <a:spAutoFit/>
          </a:bodyPr>
          <a:lstStyle/>
          <a:p>
            <a:pPr>
              <a:spcBef>
                <a:spcPct val="50000"/>
              </a:spcBef>
            </a:pPr>
            <a:r>
              <a:rPr lang="en-US" altLang="zh-CN" sz="3600">
                <a:solidFill>
                  <a:schemeClr val="tx2"/>
                </a:solidFill>
              </a:rPr>
              <a:t>2.</a:t>
            </a:r>
            <a:r>
              <a:rPr lang="zh-CN" altLang="en-US" sz="3600">
                <a:solidFill>
                  <a:schemeClr val="tx2"/>
                </a:solidFill>
              </a:rPr>
              <a:t>已知的量：</a:t>
            </a:r>
          </a:p>
        </p:txBody>
      </p:sp>
      <p:sp>
        <p:nvSpPr>
          <p:cNvPr id="6148" name="Text Box 4"/>
          <p:cNvSpPr txBox="1">
            <a:spLocks noChangeArrowheads="1"/>
          </p:cNvSpPr>
          <p:nvPr/>
        </p:nvSpPr>
        <p:spPr bwMode="auto">
          <a:xfrm>
            <a:off x="395288" y="5013325"/>
            <a:ext cx="2881312" cy="641350"/>
          </a:xfrm>
          <a:prstGeom prst="rect">
            <a:avLst/>
          </a:prstGeom>
          <a:noFill/>
          <a:ln w="9525">
            <a:noFill/>
            <a:miter lim="800000"/>
            <a:headEnd/>
            <a:tailEnd/>
          </a:ln>
        </p:spPr>
        <p:txBody>
          <a:bodyPr>
            <a:spAutoFit/>
          </a:bodyPr>
          <a:lstStyle/>
          <a:p>
            <a:pPr>
              <a:spcBef>
                <a:spcPct val="50000"/>
              </a:spcBef>
            </a:pPr>
            <a:r>
              <a:rPr lang="en-US" altLang="zh-CN" sz="3600">
                <a:solidFill>
                  <a:schemeClr val="tx2"/>
                </a:solidFill>
              </a:rPr>
              <a:t>3.</a:t>
            </a:r>
            <a:r>
              <a:rPr lang="zh-CN" altLang="en-US" sz="3600">
                <a:solidFill>
                  <a:schemeClr val="tx2"/>
                </a:solidFill>
              </a:rPr>
              <a:t>要求的量：</a:t>
            </a:r>
          </a:p>
        </p:txBody>
      </p:sp>
      <p:sp>
        <p:nvSpPr>
          <p:cNvPr id="6149" name="Rectangle 5"/>
          <p:cNvSpPr>
            <a:spLocks noChangeArrowheads="1"/>
          </p:cNvSpPr>
          <p:nvPr/>
        </p:nvSpPr>
        <p:spPr bwMode="auto">
          <a:xfrm>
            <a:off x="323850" y="2133600"/>
            <a:ext cx="8143875" cy="641350"/>
          </a:xfrm>
          <a:prstGeom prst="rect">
            <a:avLst/>
          </a:prstGeom>
          <a:noFill/>
          <a:ln w="9525">
            <a:noFill/>
            <a:miter lim="800000"/>
            <a:headEnd/>
            <a:tailEnd/>
          </a:ln>
        </p:spPr>
        <p:txBody>
          <a:bodyPr wrap="none" anchor="ctr">
            <a:spAutoFit/>
          </a:bodyPr>
          <a:lstStyle/>
          <a:p>
            <a:r>
              <a:rPr lang="en-US" altLang="zh-CN" sz="3600"/>
              <a:t>1.</a:t>
            </a:r>
            <a:r>
              <a:rPr lang="zh-CN" altLang="en-US" sz="3600"/>
              <a:t>运费的单位“元∕（吨</a:t>
            </a:r>
            <a:r>
              <a:rPr lang="en-US" altLang="zh-CN" sz="3600"/>
              <a:t>·</a:t>
            </a:r>
            <a:r>
              <a:rPr lang="zh-CN" altLang="en-US" sz="3600"/>
              <a:t>千米）”的含义</a:t>
            </a:r>
            <a:r>
              <a:rPr lang="zh-CN" altLang="en-US" sz="3200"/>
              <a:t> </a:t>
            </a:r>
          </a:p>
        </p:txBody>
      </p:sp>
      <p:sp>
        <p:nvSpPr>
          <p:cNvPr id="6150" name="Rectangle 6"/>
          <p:cNvSpPr>
            <a:spLocks noChangeArrowheads="1"/>
          </p:cNvSpPr>
          <p:nvPr/>
        </p:nvSpPr>
        <p:spPr bwMode="auto">
          <a:xfrm>
            <a:off x="2843213" y="3357563"/>
            <a:ext cx="6135687" cy="519112"/>
          </a:xfrm>
          <a:prstGeom prst="rect">
            <a:avLst/>
          </a:prstGeom>
          <a:noFill/>
          <a:ln w="9525">
            <a:noFill/>
            <a:miter lim="800000"/>
            <a:headEnd/>
            <a:tailEnd/>
          </a:ln>
        </p:spPr>
        <p:txBody>
          <a:bodyPr wrap="none" anchor="ctr">
            <a:spAutoFit/>
          </a:bodyPr>
          <a:lstStyle/>
          <a:p>
            <a:r>
              <a:rPr lang="zh-CN" altLang="en-US" sz="2800">
                <a:solidFill>
                  <a:srgbClr val="0000FF"/>
                </a:solidFill>
              </a:rPr>
              <a:t>原料从</a:t>
            </a:r>
            <a:r>
              <a:rPr lang="en-US" altLang="zh-CN" sz="2800">
                <a:solidFill>
                  <a:srgbClr val="0000FF"/>
                </a:solidFill>
              </a:rPr>
              <a:t>A</a:t>
            </a:r>
            <a:r>
              <a:rPr lang="zh-CN" altLang="en-US" sz="2800">
                <a:solidFill>
                  <a:srgbClr val="0000FF"/>
                </a:solidFill>
              </a:rPr>
              <a:t>地运回工厂，每吨运费</a:t>
            </a:r>
            <a:r>
              <a:rPr lang="en-US" altLang="zh-CN" sz="2800">
                <a:solidFill>
                  <a:srgbClr val="0000FF"/>
                </a:solidFill>
              </a:rPr>
              <a:t>159</a:t>
            </a:r>
            <a:r>
              <a:rPr lang="zh-CN" altLang="en-US" sz="2800">
                <a:solidFill>
                  <a:srgbClr val="0000FF"/>
                </a:solidFill>
              </a:rPr>
              <a:t>元</a:t>
            </a:r>
            <a:r>
              <a:rPr lang="zh-CN" altLang="en-US" sz="2800"/>
              <a:t> </a:t>
            </a:r>
          </a:p>
        </p:txBody>
      </p:sp>
      <p:sp>
        <p:nvSpPr>
          <p:cNvPr id="6151" name="Rectangle 7"/>
          <p:cNvSpPr>
            <a:spLocks noChangeArrowheads="1"/>
          </p:cNvSpPr>
          <p:nvPr/>
        </p:nvSpPr>
        <p:spPr bwMode="auto">
          <a:xfrm>
            <a:off x="2843213" y="3933825"/>
            <a:ext cx="6135687" cy="519113"/>
          </a:xfrm>
          <a:prstGeom prst="rect">
            <a:avLst/>
          </a:prstGeom>
          <a:noFill/>
          <a:ln w="9525">
            <a:noFill/>
            <a:miter lim="800000"/>
            <a:headEnd/>
            <a:tailEnd/>
          </a:ln>
        </p:spPr>
        <p:txBody>
          <a:bodyPr wrap="none" anchor="ctr">
            <a:spAutoFit/>
          </a:bodyPr>
          <a:lstStyle/>
          <a:p>
            <a:r>
              <a:rPr lang="zh-CN" altLang="en-US" sz="2800">
                <a:solidFill>
                  <a:srgbClr val="0000FF"/>
                </a:solidFill>
              </a:rPr>
              <a:t>产品从工厂运到</a:t>
            </a:r>
            <a:r>
              <a:rPr lang="en-US" altLang="zh-CN" sz="2800">
                <a:solidFill>
                  <a:srgbClr val="0000FF"/>
                </a:solidFill>
              </a:rPr>
              <a:t>B</a:t>
            </a:r>
            <a:r>
              <a:rPr lang="zh-CN" altLang="en-US" sz="2800">
                <a:solidFill>
                  <a:srgbClr val="0000FF"/>
                </a:solidFill>
              </a:rPr>
              <a:t>地，每吨运费</a:t>
            </a:r>
            <a:r>
              <a:rPr lang="en-US" altLang="zh-CN" sz="2800">
                <a:solidFill>
                  <a:srgbClr val="0000FF"/>
                </a:solidFill>
              </a:rPr>
              <a:t>162</a:t>
            </a:r>
            <a:r>
              <a:rPr lang="zh-CN" altLang="en-US" sz="2800">
                <a:solidFill>
                  <a:srgbClr val="0000FF"/>
                </a:solidFill>
              </a:rPr>
              <a:t>元 </a:t>
            </a:r>
          </a:p>
        </p:txBody>
      </p:sp>
      <p:sp>
        <p:nvSpPr>
          <p:cNvPr id="6152" name="Rectangle 8"/>
          <p:cNvSpPr>
            <a:spLocks noChangeArrowheads="1"/>
          </p:cNvSpPr>
          <p:nvPr/>
        </p:nvSpPr>
        <p:spPr bwMode="auto">
          <a:xfrm>
            <a:off x="2916238" y="5084763"/>
            <a:ext cx="3756025" cy="519112"/>
          </a:xfrm>
          <a:prstGeom prst="rect">
            <a:avLst/>
          </a:prstGeom>
          <a:noFill/>
          <a:ln w="9525">
            <a:noFill/>
            <a:miter lim="800000"/>
            <a:headEnd/>
            <a:tailEnd/>
          </a:ln>
        </p:spPr>
        <p:txBody>
          <a:bodyPr wrap="none" anchor="ctr">
            <a:spAutoFit/>
          </a:bodyPr>
          <a:lstStyle/>
          <a:p>
            <a:r>
              <a:rPr lang="zh-CN" altLang="en-US" sz="2800">
                <a:solidFill>
                  <a:srgbClr val="0000FF"/>
                </a:solidFill>
              </a:rPr>
              <a:t>铁路、公路运费的单价</a:t>
            </a: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animEffect transition="in" filter="diamond(in)">
                                      <p:cBhvr>
                                        <p:cTn id="13" dur="2000"/>
                                        <p:tgtEl>
                                          <p:spTgt spid="614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47"/>
                                        </p:tgtEl>
                                        <p:attrNameLst>
                                          <p:attrName>style.visibility</p:attrName>
                                        </p:attrNameLst>
                                      </p:cBhvr>
                                      <p:to>
                                        <p:strVal val="visible"/>
                                      </p:to>
                                    </p:set>
                                    <p:anim calcmode="lin" valueType="num">
                                      <p:cBhvr additive="base">
                                        <p:cTn id="18" dur="500" fill="hold"/>
                                        <p:tgtEl>
                                          <p:spTgt spid="6147"/>
                                        </p:tgtEl>
                                        <p:attrNameLst>
                                          <p:attrName>ppt_x</p:attrName>
                                        </p:attrNameLst>
                                      </p:cBhvr>
                                      <p:tavLst>
                                        <p:tav tm="0">
                                          <p:val>
                                            <p:strVal val="#ppt_x"/>
                                          </p:val>
                                        </p:tav>
                                        <p:tav tm="100000">
                                          <p:val>
                                            <p:strVal val="#ppt_x"/>
                                          </p:val>
                                        </p:tav>
                                      </p:tavLst>
                                    </p:anim>
                                    <p:anim calcmode="lin" valueType="num">
                                      <p:cBhvr additive="base">
                                        <p:cTn id="19"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6150"/>
                                        </p:tgtEl>
                                        <p:attrNameLst>
                                          <p:attrName>style.visibility</p:attrName>
                                        </p:attrNameLst>
                                      </p:cBhvr>
                                      <p:to>
                                        <p:strVal val="visible"/>
                                      </p:to>
                                    </p:set>
                                    <p:animEffect transition="in" filter="diamond(in)">
                                      <p:cBhvr>
                                        <p:cTn id="24" dur="2000"/>
                                        <p:tgtEl>
                                          <p:spTgt spid="6150"/>
                                        </p:tgtEl>
                                      </p:cBhvr>
                                    </p:animEffec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6151"/>
                                        </p:tgtEl>
                                        <p:attrNameLst>
                                          <p:attrName>style.visibility</p:attrName>
                                        </p:attrNameLst>
                                      </p:cBhvr>
                                      <p:to>
                                        <p:strVal val="visible"/>
                                      </p:to>
                                    </p:set>
                                    <p:animEffect transition="in" filter="diamond(in)">
                                      <p:cBhvr>
                                        <p:cTn id="29" dur="2000"/>
                                        <p:tgtEl>
                                          <p:spTgt spid="615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148"/>
                                        </p:tgtEl>
                                        <p:attrNameLst>
                                          <p:attrName>style.visibility</p:attrName>
                                        </p:attrNameLst>
                                      </p:cBhvr>
                                      <p:to>
                                        <p:strVal val="visible"/>
                                      </p:to>
                                    </p:set>
                                    <p:anim calcmode="lin" valueType="num">
                                      <p:cBhvr additive="base">
                                        <p:cTn id="34" dur="500" fill="hold"/>
                                        <p:tgtEl>
                                          <p:spTgt spid="6148"/>
                                        </p:tgtEl>
                                        <p:attrNameLst>
                                          <p:attrName>ppt_x</p:attrName>
                                        </p:attrNameLst>
                                      </p:cBhvr>
                                      <p:tavLst>
                                        <p:tav tm="0">
                                          <p:val>
                                            <p:strVal val="#ppt_x"/>
                                          </p:val>
                                        </p:tav>
                                        <p:tav tm="100000">
                                          <p:val>
                                            <p:strVal val="#ppt_x"/>
                                          </p:val>
                                        </p:tav>
                                      </p:tavLst>
                                    </p:anim>
                                    <p:anim calcmode="lin" valueType="num">
                                      <p:cBhvr additive="base">
                                        <p:cTn id="35"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6152"/>
                                        </p:tgtEl>
                                        <p:attrNameLst>
                                          <p:attrName>style.visibility</p:attrName>
                                        </p:attrNameLst>
                                      </p:cBhvr>
                                      <p:to>
                                        <p:strVal val="visible"/>
                                      </p:to>
                                    </p:set>
                                    <p:animEffect transition="in" filter="diamond(in)">
                                      <p:cBhvr>
                                        <p:cTn id="40" dur="20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autoUpdateAnimBg="0"/>
      <p:bldP spid="6147" grpId="0" autoUpdateAnimBg="0"/>
      <p:bldP spid="6148" grpId="0" autoUpdateAnimBg="0"/>
      <p:bldP spid="6149" grpId="0" autoUpdateAnimBg="0"/>
      <p:bldP spid="6150" grpId="0" autoUpdateAnimBg="0"/>
      <p:bldP spid="6151" grpId="0" autoUpdateAnimBg="0"/>
      <p:bldP spid="615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188913"/>
            <a:ext cx="8229600" cy="865187"/>
          </a:xfrm>
        </p:spPr>
        <p:txBody>
          <a:bodyPr/>
          <a:lstStyle/>
          <a:p>
            <a:pPr eaLnBrk="1" hangingPunct="1"/>
            <a:r>
              <a:rPr lang="zh-CN" b="1" smtClean="0">
                <a:solidFill>
                  <a:srgbClr val="FF0000"/>
                </a:solidFill>
              </a:rPr>
              <a:t>已知量与未知量的关系</a:t>
            </a:r>
          </a:p>
        </p:txBody>
      </p:sp>
      <p:sp>
        <p:nvSpPr>
          <p:cNvPr id="7171" name="Rectangle 3"/>
          <p:cNvSpPr>
            <a:spLocks noGrp="1" noChangeArrowheads="1"/>
          </p:cNvSpPr>
          <p:nvPr>
            <p:ph type="body" sz="half" idx="1"/>
          </p:nvPr>
        </p:nvSpPr>
        <p:spPr>
          <a:xfrm>
            <a:off x="395288" y="1052513"/>
            <a:ext cx="8283575" cy="533400"/>
          </a:xfrm>
        </p:spPr>
        <p:txBody>
          <a:bodyPr/>
          <a:lstStyle/>
          <a:p>
            <a:pPr eaLnBrk="1" hangingPunct="1">
              <a:buFontTx/>
              <a:buNone/>
            </a:pPr>
            <a:r>
              <a:rPr lang="zh-CN" altLang="en-US" sz="2800" b="1" smtClean="0">
                <a:solidFill>
                  <a:srgbClr val="0000FF"/>
                </a:solidFill>
                <a:latin typeface="黑体" pitchFamily="49" charset="-122"/>
                <a:ea typeface="黑体" pitchFamily="49" charset="-122"/>
              </a:rPr>
              <a:t>原料的铁路运费</a:t>
            </a:r>
            <a:r>
              <a:rPr lang="en-US" altLang="zh-CN" sz="2800" b="1" smtClean="0">
                <a:solidFill>
                  <a:srgbClr val="0000FF"/>
                </a:solidFill>
                <a:latin typeface="黑体" pitchFamily="49" charset="-122"/>
                <a:ea typeface="黑体" pitchFamily="49" charset="-122"/>
              </a:rPr>
              <a:t>+</a:t>
            </a:r>
            <a:r>
              <a:rPr lang="zh-CN" altLang="en-US" sz="2800" b="1" smtClean="0">
                <a:solidFill>
                  <a:srgbClr val="0000FF"/>
                </a:solidFill>
                <a:latin typeface="黑体" pitchFamily="49" charset="-122"/>
                <a:ea typeface="黑体" pitchFamily="49" charset="-122"/>
              </a:rPr>
              <a:t>原料的公路运费</a:t>
            </a:r>
            <a:r>
              <a:rPr lang="en-US" altLang="zh-CN" sz="2800" b="1" smtClean="0">
                <a:solidFill>
                  <a:srgbClr val="0000FF"/>
                </a:solidFill>
                <a:latin typeface="黑体" pitchFamily="49" charset="-122"/>
                <a:ea typeface="黑体" pitchFamily="49" charset="-122"/>
              </a:rPr>
              <a:t>=</a:t>
            </a:r>
            <a:r>
              <a:rPr lang="zh-CN" altLang="en-US" sz="2800" b="1" smtClean="0">
                <a:solidFill>
                  <a:srgbClr val="0000FF"/>
                </a:solidFill>
                <a:latin typeface="黑体" pitchFamily="49" charset="-122"/>
                <a:ea typeface="黑体" pitchFamily="49" charset="-122"/>
              </a:rPr>
              <a:t>每吨原料的运费</a:t>
            </a:r>
          </a:p>
        </p:txBody>
      </p:sp>
      <p:sp>
        <p:nvSpPr>
          <p:cNvPr id="7172" name="Rectangle 4"/>
          <p:cNvSpPr>
            <a:spLocks noRot="1" noChangeArrowheads="1"/>
          </p:cNvSpPr>
          <p:nvPr/>
        </p:nvSpPr>
        <p:spPr bwMode="auto">
          <a:xfrm>
            <a:off x="395288" y="1555750"/>
            <a:ext cx="8497887" cy="647700"/>
          </a:xfrm>
          <a:prstGeom prst="rect">
            <a:avLst/>
          </a:prstGeom>
          <a:noFill/>
          <a:ln w="9525">
            <a:noFill/>
            <a:miter lim="800000"/>
            <a:headEnd/>
            <a:tailEnd/>
          </a:ln>
        </p:spPr>
        <p:txBody>
          <a:bodyPr/>
          <a:lstStyle/>
          <a:p>
            <a:pPr marL="342900" indent="-342900">
              <a:spcBef>
                <a:spcPct val="20000"/>
              </a:spcBef>
              <a:buFontTx/>
              <a:buNone/>
            </a:pPr>
            <a:r>
              <a:rPr lang="zh-CN" altLang="en-US" sz="2800">
                <a:solidFill>
                  <a:srgbClr val="0000FF"/>
                </a:solidFill>
                <a:latin typeface="黑体" pitchFamily="49" charset="-122"/>
                <a:ea typeface="黑体" pitchFamily="49" charset="-122"/>
              </a:rPr>
              <a:t>产品的铁路运费</a:t>
            </a:r>
            <a:r>
              <a:rPr lang="en-US" altLang="zh-CN" sz="2800">
                <a:solidFill>
                  <a:srgbClr val="0000FF"/>
                </a:solidFill>
                <a:latin typeface="黑体" pitchFamily="49" charset="-122"/>
                <a:ea typeface="黑体" pitchFamily="49" charset="-122"/>
              </a:rPr>
              <a:t>+</a:t>
            </a:r>
            <a:r>
              <a:rPr lang="zh-CN" altLang="en-US" sz="2800">
                <a:solidFill>
                  <a:srgbClr val="0000FF"/>
                </a:solidFill>
                <a:latin typeface="黑体" pitchFamily="49" charset="-122"/>
                <a:ea typeface="黑体" pitchFamily="49" charset="-122"/>
              </a:rPr>
              <a:t>产品的公路运费</a:t>
            </a:r>
            <a:r>
              <a:rPr lang="en-US" altLang="zh-CN" sz="2800">
                <a:solidFill>
                  <a:srgbClr val="0000FF"/>
                </a:solidFill>
                <a:latin typeface="黑体" pitchFamily="49" charset="-122"/>
                <a:ea typeface="黑体" pitchFamily="49" charset="-122"/>
              </a:rPr>
              <a:t>=</a:t>
            </a:r>
            <a:r>
              <a:rPr lang="zh-CN" altLang="en-US" sz="2800">
                <a:solidFill>
                  <a:srgbClr val="0000FF"/>
                </a:solidFill>
                <a:latin typeface="黑体" pitchFamily="49" charset="-122"/>
                <a:ea typeface="黑体" pitchFamily="49" charset="-122"/>
              </a:rPr>
              <a:t>每吨产品的运费</a:t>
            </a:r>
          </a:p>
        </p:txBody>
      </p:sp>
      <p:graphicFrame>
        <p:nvGraphicFramePr>
          <p:cNvPr id="1026" name="Object 5"/>
          <p:cNvGraphicFramePr>
            <a:graphicFrameLocks noChangeAspect="1"/>
          </p:cNvGraphicFramePr>
          <p:nvPr/>
        </p:nvGraphicFramePr>
        <p:xfrm>
          <a:off x="558800" y="2930525"/>
          <a:ext cx="1588" cy="6350"/>
        </p:xfrm>
        <a:graphic>
          <a:graphicData uri="http://schemas.openxmlformats.org/presentationml/2006/ole">
            <p:oleObj spid="_x0000_s1026" r:id="rId3" imgW="130423" imgH="143433" progId="Equation.3">
              <p:embed/>
            </p:oleObj>
          </a:graphicData>
        </a:graphic>
      </p:graphicFrame>
      <p:graphicFrame>
        <p:nvGraphicFramePr>
          <p:cNvPr id="1027" name="Object 6"/>
          <p:cNvGraphicFramePr>
            <a:graphicFrameLocks noChangeAspect="1"/>
          </p:cNvGraphicFramePr>
          <p:nvPr>
            <p:ph sz="quarter" idx="2"/>
          </p:nvPr>
        </p:nvGraphicFramePr>
        <p:xfrm>
          <a:off x="561975" y="2930525"/>
          <a:ext cx="1588" cy="6350"/>
        </p:xfrm>
        <a:graphic>
          <a:graphicData uri="http://schemas.openxmlformats.org/presentationml/2006/ole">
            <p:oleObj spid="_x0000_s1027" r:id="rId4" imgW="142800" imgH="168706" progId="Equation.DSMT4">
              <p:embed/>
            </p:oleObj>
          </a:graphicData>
        </a:graphic>
      </p:graphicFrame>
      <p:grpSp>
        <p:nvGrpSpPr>
          <p:cNvPr id="2" name="Group 7"/>
          <p:cNvGrpSpPr>
            <a:grpSpLocks/>
          </p:cNvGrpSpPr>
          <p:nvPr/>
        </p:nvGrpSpPr>
        <p:grpSpPr bwMode="auto">
          <a:xfrm>
            <a:off x="395288" y="2133600"/>
            <a:ext cx="8208962" cy="1090613"/>
            <a:chOff x="0" y="0"/>
            <a:chExt cx="5171" cy="687"/>
          </a:xfrm>
        </p:grpSpPr>
        <p:sp>
          <p:nvSpPr>
            <p:cNvPr id="1043" name="Rectangle 8"/>
            <p:cNvSpPr>
              <a:spLocks noChangeArrowheads="1"/>
            </p:cNvSpPr>
            <p:nvPr/>
          </p:nvSpPr>
          <p:spPr bwMode="auto">
            <a:xfrm>
              <a:off x="0" y="0"/>
              <a:ext cx="5171" cy="672"/>
            </a:xfrm>
            <a:prstGeom prst="rect">
              <a:avLst/>
            </a:prstGeom>
            <a:noFill/>
            <a:ln w="9525">
              <a:noFill/>
              <a:miter lim="800000"/>
              <a:headEnd/>
              <a:tailEnd/>
            </a:ln>
          </p:spPr>
          <p:txBody>
            <a:bodyPr>
              <a:spAutoFit/>
            </a:bodyPr>
            <a:lstStyle/>
            <a:p>
              <a:r>
                <a:rPr lang="zh-CN" altLang="en-US" sz="3200"/>
                <a:t>解：设铁路运费为   元∕（吨</a:t>
              </a:r>
              <a:r>
                <a:rPr lang="en-US" altLang="zh-CN" sz="3200"/>
                <a:t>·</a:t>
              </a:r>
              <a:r>
                <a:rPr lang="zh-CN" altLang="en-US" sz="3200"/>
                <a:t>千米），公路运费为    元∕（吨</a:t>
              </a:r>
              <a:r>
                <a:rPr lang="en-US" altLang="zh-CN" sz="3200"/>
                <a:t>·</a:t>
              </a:r>
              <a:r>
                <a:rPr lang="zh-CN" altLang="en-US" sz="3200"/>
                <a:t>千米），依题意得： </a:t>
              </a:r>
            </a:p>
          </p:txBody>
        </p:sp>
        <p:graphicFrame>
          <p:nvGraphicFramePr>
            <p:cNvPr id="1031" name="Object 9"/>
            <p:cNvGraphicFramePr>
              <a:graphicFrameLocks noChangeAspect="1"/>
            </p:cNvGraphicFramePr>
            <p:nvPr/>
          </p:nvGraphicFramePr>
          <p:xfrm>
            <a:off x="2041" y="0"/>
            <a:ext cx="369" cy="409"/>
          </p:xfrm>
          <a:graphic>
            <a:graphicData uri="http://schemas.openxmlformats.org/presentationml/2006/ole">
              <p:oleObj spid="_x0000_s1031" r:id="rId5" imgW="130423" imgH="143433" progId="Equation.DSMT4">
                <p:embed/>
              </p:oleObj>
            </a:graphicData>
          </a:graphic>
        </p:graphicFrame>
        <p:graphicFrame>
          <p:nvGraphicFramePr>
            <p:cNvPr id="1032" name="Object 10"/>
            <p:cNvGraphicFramePr>
              <a:graphicFrameLocks noChangeAspect="1"/>
            </p:cNvGraphicFramePr>
            <p:nvPr/>
          </p:nvGraphicFramePr>
          <p:xfrm>
            <a:off x="862" y="317"/>
            <a:ext cx="274" cy="370"/>
          </p:xfrm>
          <a:graphic>
            <a:graphicData uri="http://schemas.openxmlformats.org/presentationml/2006/ole">
              <p:oleObj spid="_x0000_s1032" r:id="rId6" imgW="142800" imgH="168706" progId="Equation.DSMT4">
                <p:embed/>
              </p:oleObj>
            </a:graphicData>
          </a:graphic>
        </p:graphicFrame>
      </p:grpSp>
      <p:sp>
        <p:nvSpPr>
          <p:cNvPr id="7179" name="Rectangle 11"/>
          <p:cNvSpPr>
            <a:spLocks noChangeArrowheads="1"/>
          </p:cNvSpPr>
          <p:nvPr/>
        </p:nvSpPr>
        <p:spPr bwMode="auto">
          <a:xfrm>
            <a:off x="323850" y="5589588"/>
            <a:ext cx="8064500" cy="1066800"/>
          </a:xfrm>
          <a:prstGeom prst="rect">
            <a:avLst/>
          </a:prstGeom>
          <a:noFill/>
          <a:ln w="9525">
            <a:noFill/>
            <a:miter lim="800000"/>
            <a:headEnd/>
            <a:tailEnd/>
          </a:ln>
        </p:spPr>
        <p:txBody>
          <a:bodyPr>
            <a:spAutoFit/>
          </a:bodyPr>
          <a:lstStyle/>
          <a:p>
            <a:r>
              <a:rPr lang="zh-CN" altLang="en-US" sz="3200"/>
              <a:t>答：铁路运费为</a:t>
            </a:r>
            <a:r>
              <a:rPr lang="en-US" altLang="zh-CN" sz="3200"/>
              <a:t>1.2</a:t>
            </a:r>
            <a:r>
              <a:rPr lang="zh-CN" altLang="en-US" sz="3200"/>
              <a:t>元∕（吨</a:t>
            </a:r>
            <a:r>
              <a:rPr lang="en-US" altLang="zh-CN" sz="3200"/>
              <a:t>·</a:t>
            </a:r>
            <a:r>
              <a:rPr lang="zh-CN" altLang="en-US" sz="3200"/>
              <a:t>千米），公路运费为</a:t>
            </a:r>
            <a:r>
              <a:rPr lang="en-US" altLang="zh-CN" sz="3200"/>
              <a:t>1.5</a:t>
            </a:r>
            <a:r>
              <a:rPr lang="zh-CN" altLang="en-US" sz="3200"/>
              <a:t>元∕（吨</a:t>
            </a:r>
            <a:r>
              <a:rPr lang="en-US" altLang="zh-CN" sz="3200"/>
              <a:t>·</a:t>
            </a:r>
            <a:r>
              <a:rPr lang="zh-CN" altLang="en-US" sz="3200"/>
              <a:t>千米）</a:t>
            </a:r>
            <a:r>
              <a:rPr lang="zh-CN" altLang="en-US" sz="3200" b="0"/>
              <a:t> </a:t>
            </a:r>
          </a:p>
        </p:txBody>
      </p:sp>
      <p:sp>
        <p:nvSpPr>
          <p:cNvPr id="7180" name="Text Box 12"/>
          <p:cNvSpPr txBox="1">
            <a:spLocks noChangeArrowheads="1"/>
          </p:cNvSpPr>
          <p:nvPr/>
        </p:nvSpPr>
        <p:spPr bwMode="auto">
          <a:xfrm>
            <a:off x="395288" y="4652963"/>
            <a:ext cx="2808287" cy="579437"/>
          </a:xfrm>
          <a:prstGeom prst="rect">
            <a:avLst/>
          </a:prstGeom>
          <a:noFill/>
          <a:ln w="9525">
            <a:noFill/>
            <a:miter lim="800000"/>
            <a:headEnd/>
            <a:tailEnd/>
          </a:ln>
        </p:spPr>
        <p:txBody>
          <a:bodyPr>
            <a:spAutoFit/>
          </a:bodyPr>
          <a:lstStyle/>
          <a:p>
            <a:pPr>
              <a:spcBef>
                <a:spcPct val="50000"/>
              </a:spcBef>
            </a:pPr>
            <a:r>
              <a:rPr lang="zh-CN" altLang="en-US" sz="3200"/>
              <a:t>解方程组得：</a:t>
            </a:r>
          </a:p>
        </p:txBody>
      </p:sp>
      <p:sp>
        <p:nvSpPr>
          <p:cNvPr id="1039" name="Rectangle 13"/>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7182" name="Object 14"/>
          <p:cNvGraphicFramePr>
            <a:graphicFrameLocks noChangeAspect="1"/>
          </p:cNvGraphicFramePr>
          <p:nvPr/>
        </p:nvGraphicFramePr>
        <p:xfrm>
          <a:off x="395288" y="3213100"/>
          <a:ext cx="3097212" cy="1208088"/>
        </p:xfrm>
        <a:graphic>
          <a:graphicData uri="http://schemas.openxmlformats.org/presentationml/2006/ole">
            <p:oleObj spid="_x0000_s1028" r:id="rId7" imgW="1174834" imgH="459911" progId="Equation.DSMT4">
              <p:embed/>
            </p:oleObj>
          </a:graphicData>
        </a:graphic>
      </p:graphicFrame>
      <p:sp>
        <p:nvSpPr>
          <p:cNvPr id="7183" name="Rectangle 15"/>
          <p:cNvSpPr>
            <a:spLocks noChangeArrowheads="1"/>
          </p:cNvSpPr>
          <p:nvPr/>
        </p:nvSpPr>
        <p:spPr bwMode="auto">
          <a:xfrm>
            <a:off x="3419475" y="3429000"/>
            <a:ext cx="3021013" cy="579438"/>
          </a:xfrm>
          <a:prstGeom prst="rect">
            <a:avLst/>
          </a:prstGeom>
          <a:noFill/>
          <a:ln w="9525">
            <a:noFill/>
            <a:miter lim="800000"/>
            <a:headEnd/>
            <a:tailEnd/>
          </a:ln>
        </p:spPr>
        <p:txBody>
          <a:bodyPr wrap="none" anchor="ctr">
            <a:spAutoFit/>
          </a:bodyPr>
          <a:lstStyle/>
          <a:p>
            <a:r>
              <a:rPr lang="zh-CN" altLang="en-US" sz="3200"/>
              <a:t>整理方程组得</a:t>
            </a:r>
            <a:r>
              <a:rPr lang="zh-CN" altLang="en-US" b="0"/>
              <a:t>：</a:t>
            </a:r>
            <a:r>
              <a:rPr lang="zh-CN" altLang="en-US"/>
              <a:t> </a:t>
            </a:r>
          </a:p>
        </p:txBody>
      </p:sp>
      <p:sp>
        <p:nvSpPr>
          <p:cNvPr id="1041" name="Rectangle 16"/>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7185" name="Object 17"/>
          <p:cNvGraphicFramePr>
            <a:graphicFrameLocks noChangeAspect="1"/>
          </p:cNvGraphicFramePr>
          <p:nvPr/>
        </p:nvGraphicFramePr>
        <p:xfrm>
          <a:off x="6156325" y="3284538"/>
          <a:ext cx="2843213" cy="1136650"/>
        </p:xfrm>
        <a:graphic>
          <a:graphicData uri="http://schemas.openxmlformats.org/presentationml/2006/ole">
            <p:oleObj spid="_x0000_s1029" r:id="rId8" imgW="1149301" imgH="459911" progId="Equation.DSMT4">
              <p:embed/>
            </p:oleObj>
          </a:graphicData>
        </a:graphic>
      </p:graphicFrame>
      <p:sp>
        <p:nvSpPr>
          <p:cNvPr id="1042" name="Rectangle 18"/>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7187" name="Object 19"/>
          <p:cNvGraphicFramePr>
            <a:graphicFrameLocks noChangeAspect="1"/>
          </p:cNvGraphicFramePr>
          <p:nvPr/>
        </p:nvGraphicFramePr>
        <p:xfrm>
          <a:off x="2771775" y="4365625"/>
          <a:ext cx="1512888" cy="1296988"/>
        </p:xfrm>
        <a:graphic>
          <a:graphicData uri="http://schemas.openxmlformats.org/presentationml/2006/ole">
            <p:oleObj spid="_x0000_s1030" r:id="rId9" imgW="536276" imgH="459710" progId="Equation.DSMT4">
              <p:embed/>
            </p:oleObj>
          </a:graphicData>
        </a:graphic>
      </p:graphicFrame>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 calcmode="lin" valueType="num">
                                      <p:cBhvr additive="base">
                                        <p:cTn id="12"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diamond(in)">
                                      <p:cBhvr>
                                        <p:cTn id="24" dur="2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182"/>
                                        </p:tgtEl>
                                        <p:attrNameLst>
                                          <p:attrName>style.visibility</p:attrName>
                                        </p:attrNameLst>
                                      </p:cBhvr>
                                      <p:to>
                                        <p:strVal val="visible"/>
                                      </p:to>
                                    </p:set>
                                    <p:anim calcmode="lin" valueType="num">
                                      <p:cBhvr additive="base">
                                        <p:cTn id="29" dur="500" fill="hold"/>
                                        <p:tgtEl>
                                          <p:spTgt spid="7182"/>
                                        </p:tgtEl>
                                        <p:attrNameLst>
                                          <p:attrName>ppt_x</p:attrName>
                                        </p:attrNameLst>
                                      </p:cBhvr>
                                      <p:tavLst>
                                        <p:tav tm="0">
                                          <p:val>
                                            <p:strVal val="#ppt_x"/>
                                          </p:val>
                                        </p:tav>
                                        <p:tav tm="100000">
                                          <p:val>
                                            <p:strVal val="#ppt_x"/>
                                          </p:val>
                                        </p:tav>
                                      </p:tavLst>
                                    </p:anim>
                                    <p:anim calcmode="lin" valueType="num">
                                      <p:cBhvr additive="base">
                                        <p:cTn id="30" dur="500" fill="hold"/>
                                        <p:tgtEl>
                                          <p:spTgt spid="718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183"/>
                                        </p:tgtEl>
                                        <p:attrNameLst>
                                          <p:attrName>style.visibility</p:attrName>
                                        </p:attrNameLst>
                                      </p:cBhvr>
                                      <p:to>
                                        <p:strVal val="visible"/>
                                      </p:to>
                                    </p:set>
                                    <p:anim calcmode="lin" valueType="num">
                                      <p:cBhvr additive="base">
                                        <p:cTn id="35" dur="500" fill="hold"/>
                                        <p:tgtEl>
                                          <p:spTgt spid="7183"/>
                                        </p:tgtEl>
                                        <p:attrNameLst>
                                          <p:attrName>ppt_x</p:attrName>
                                        </p:attrNameLst>
                                      </p:cBhvr>
                                      <p:tavLst>
                                        <p:tav tm="0">
                                          <p:val>
                                            <p:strVal val="#ppt_x"/>
                                          </p:val>
                                        </p:tav>
                                        <p:tav tm="100000">
                                          <p:val>
                                            <p:strVal val="#ppt_x"/>
                                          </p:val>
                                        </p:tav>
                                      </p:tavLst>
                                    </p:anim>
                                    <p:anim calcmode="lin" valueType="num">
                                      <p:cBhvr additive="base">
                                        <p:cTn id="36" dur="500" fill="hold"/>
                                        <p:tgtEl>
                                          <p:spTgt spid="718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185"/>
                                        </p:tgtEl>
                                        <p:attrNameLst>
                                          <p:attrName>style.visibility</p:attrName>
                                        </p:attrNameLst>
                                      </p:cBhvr>
                                      <p:to>
                                        <p:strVal val="visible"/>
                                      </p:to>
                                    </p:set>
                                    <p:anim calcmode="lin" valueType="num">
                                      <p:cBhvr additive="base">
                                        <p:cTn id="41" dur="500" fill="hold"/>
                                        <p:tgtEl>
                                          <p:spTgt spid="7185"/>
                                        </p:tgtEl>
                                        <p:attrNameLst>
                                          <p:attrName>ppt_x</p:attrName>
                                        </p:attrNameLst>
                                      </p:cBhvr>
                                      <p:tavLst>
                                        <p:tav tm="0">
                                          <p:val>
                                            <p:strVal val="#ppt_x"/>
                                          </p:val>
                                        </p:tav>
                                        <p:tav tm="100000">
                                          <p:val>
                                            <p:strVal val="#ppt_x"/>
                                          </p:val>
                                        </p:tav>
                                      </p:tavLst>
                                    </p:anim>
                                    <p:anim calcmode="lin" valueType="num">
                                      <p:cBhvr additive="base">
                                        <p:cTn id="42" dur="500" fill="hold"/>
                                        <p:tgtEl>
                                          <p:spTgt spid="718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180"/>
                                        </p:tgtEl>
                                        <p:attrNameLst>
                                          <p:attrName>style.visibility</p:attrName>
                                        </p:attrNameLst>
                                      </p:cBhvr>
                                      <p:to>
                                        <p:strVal val="visible"/>
                                      </p:to>
                                    </p:set>
                                    <p:anim calcmode="lin" valueType="num">
                                      <p:cBhvr additive="base">
                                        <p:cTn id="47" dur="500" fill="hold"/>
                                        <p:tgtEl>
                                          <p:spTgt spid="7180"/>
                                        </p:tgtEl>
                                        <p:attrNameLst>
                                          <p:attrName>ppt_x</p:attrName>
                                        </p:attrNameLst>
                                      </p:cBhvr>
                                      <p:tavLst>
                                        <p:tav tm="0">
                                          <p:val>
                                            <p:strVal val="#ppt_x"/>
                                          </p:val>
                                        </p:tav>
                                        <p:tav tm="100000">
                                          <p:val>
                                            <p:strVal val="#ppt_x"/>
                                          </p:val>
                                        </p:tav>
                                      </p:tavLst>
                                    </p:anim>
                                    <p:anim calcmode="lin" valueType="num">
                                      <p:cBhvr additive="base">
                                        <p:cTn id="48" dur="500" fill="hold"/>
                                        <p:tgtEl>
                                          <p:spTgt spid="718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7187"/>
                                        </p:tgtEl>
                                        <p:attrNameLst>
                                          <p:attrName>style.visibility</p:attrName>
                                        </p:attrNameLst>
                                      </p:cBhvr>
                                      <p:to>
                                        <p:strVal val="visible"/>
                                      </p:to>
                                    </p:set>
                                    <p:anim calcmode="lin" valueType="num">
                                      <p:cBhvr additive="base">
                                        <p:cTn id="53" dur="500" fill="hold"/>
                                        <p:tgtEl>
                                          <p:spTgt spid="7187"/>
                                        </p:tgtEl>
                                        <p:attrNameLst>
                                          <p:attrName>ppt_x</p:attrName>
                                        </p:attrNameLst>
                                      </p:cBhvr>
                                      <p:tavLst>
                                        <p:tav tm="0">
                                          <p:val>
                                            <p:strVal val="#ppt_x"/>
                                          </p:val>
                                        </p:tav>
                                        <p:tav tm="100000">
                                          <p:val>
                                            <p:strVal val="#ppt_x"/>
                                          </p:val>
                                        </p:tav>
                                      </p:tavLst>
                                    </p:anim>
                                    <p:anim calcmode="lin" valueType="num">
                                      <p:cBhvr additive="base">
                                        <p:cTn id="54" dur="500" fill="hold"/>
                                        <p:tgtEl>
                                          <p:spTgt spid="7187"/>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7179"/>
                                        </p:tgtEl>
                                        <p:attrNameLst>
                                          <p:attrName>style.visibility</p:attrName>
                                        </p:attrNameLst>
                                      </p:cBhvr>
                                      <p:to>
                                        <p:strVal val="visible"/>
                                      </p:to>
                                    </p:set>
                                    <p:anim calcmode="lin" valueType="num">
                                      <p:cBhvr additive="base">
                                        <p:cTn id="59" dur="500" fill="hold"/>
                                        <p:tgtEl>
                                          <p:spTgt spid="7179"/>
                                        </p:tgtEl>
                                        <p:attrNameLst>
                                          <p:attrName>ppt_x</p:attrName>
                                        </p:attrNameLst>
                                      </p:cBhvr>
                                      <p:tavLst>
                                        <p:tav tm="0">
                                          <p:val>
                                            <p:strVal val="#ppt_x"/>
                                          </p:val>
                                        </p:tav>
                                        <p:tav tm="100000">
                                          <p:val>
                                            <p:strVal val="#ppt_x"/>
                                          </p:val>
                                        </p:tav>
                                      </p:tavLst>
                                    </p:anim>
                                    <p:anim calcmode="lin" valueType="num">
                                      <p:cBhvr additive="base">
                                        <p:cTn id="60" dur="500" fill="hold"/>
                                        <p:tgtEl>
                                          <p:spTgt spid="7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P spid="7172" grpId="0" autoUpdateAnimBg="0"/>
      <p:bldP spid="7179" grpId="0" autoUpdateAnimBg="0"/>
      <p:bldP spid="7180" grpId="0" autoUpdateAnimBg="0"/>
      <p:bldP spid="718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07950" y="190500"/>
            <a:ext cx="5211763" cy="639763"/>
          </a:xfrm>
          <a:prstGeom prst="rect">
            <a:avLst/>
          </a:prstGeom>
          <a:noFill/>
          <a:ln w="9525">
            <a:noFill/>
            <a:miter lim="800000"/>
            <a:headEnd/>
            <a:tailEnd/>
          </a:ln>
        </p:spPr>
        <p:txBody>
          <a:bodyPr wrap="none" anchor="ctr">
            <a:spAutoFit/>
          </a:bodyPr>
          <a:lstStyle/>
          <a:p>
            <a:pPr>
              <a:tabLst>
                <a:tab pos="342900" algn="l"/>
              </a:tabLst>
            </a:pPr>
            <a:r>
              <a:rPr lang="zh-CN" altLang="en-US" sz="3600">
                <a:solidFill>
                  <a:srgbClr val="FF0000"/>
                </a:solidFill>
              </a:rPr>
              <a:t>二、探索分析，解决问题</a:t>
            </a:r>
          </a:p>
        </p:txBody>
      </p:sp>
      <p:sp>
        <p:nvSpPr>
          <p:cNvPr id="8195" name="Rectangle 3"/>
          <p:cNvSpPr>
            <a:spLocks noChangeArrowheads="1"/>
          </p:cNvSpPr>
          <p:nvPr/>
        </p:nvSpPr>
        <p:spPr bwMode="auto">
          <a:xfrm>
            <a:off x="250825" y="766763"/>
            <a:ext cx="8424863" cy="3078162"/>
          </a:xfrm>
          <a:prstGeom prst="rect">
            <a:avLst/>
          </a:prstGeom>
          <a:noFill/>
          <a:ln w="9525">
            <a:noFill/>
            <a:miter lim="800000"/>
            <a:headEnd/>
            <a:tailEnd/>
          </a:ln>
        </p:spPr>
        <p:txBody>
          <a:bodyPr anchor="ctr">
            <a:spAutoFit/>
          </a:bodyPr>
          <a:lstStyle/>
          <a:p>
            <a:r>
              <a:rPr lang="zh-CN" altLang="en-US" sz="2800"/>
              <a:t>（探究</a:t>
            </a:r>
            <a:r>
              <a:rPr lang="en-US" altLang="zh-CN" sz="2800"/>
              <a:t>3</a:t>
            </a:r>
            <a:r>
              <a:rPr lang="zh-CN" altLang="en-US" sz="2800"/>
              <a:t>）如图，长青化工厂与</a:t>
            </a:r>
            <a:r>
              <a:rPr lang="en-US" altLang="zh-CN" sz="2800"/>
              <a:t>A</a:t>
            </a:r>
            <a:r>
              <a:rPr lang="zh-CN" altLang="en-US" sz="2800"/>
              <a:t>，</a:t>
            </a:r>
            <a:r>
              <a:rPr lang="en-US" altLang="zh-CN" sz="2800"/>
              <a:t>B</a:t>
            </a:r>
            <a:r>
              <a:rPr lang="zh-CN" altLang="en-US" sz="2800"/>
              <a:t>两地有公路、铁路相连．这家工厂从</a:t>
            </a:r>
            <a:r>
              <a:rPr lang="en-US" altLang="zh-CN" sz="2800"/>
              <a:t>A</a:t>
            </a:r>
            <a:r>
              <a:rPr lang="zh-CN" altLang="en-US" sz="2800"/>
              <a:t>地购买一批每吨</a:t>
            </a:r>
            <a:r>
              <a:rPr lang="en-US" altLang="zh-CN" sz="2800"/>
              <a:t>1 000</a:t>
            </a:r>
            <a:r>
              <a:rPr lang="zh-CN" altLang="en-US" sz="2800"/>
              <a:t>元的原料运回工厂，制成每吨</a:t>
            </a:r>
            <a:r>
              <a:rPr lang="en-US" altLang="zh-CN" sz="2800"/>
              <a:t>8 000</a:t>
            </a:r>
            <a:r>
              <a:rPr lang="zh-CN" altLang="en-US" sz="2800"/>
              <a:t>元的产品运到</a:t>
            </a:r>
            <a:r>
              <a:rPr lang="en-US" altLang="zh-CN" sz="2800"/>
              <a:t>B</a:t>
            </a:r>
            <a:r>
              <a:rPr lang="zh-CN" altLang="en-US" sz="2800"/>
              <a:t>地．公路运价为</a:t>
            </a:r>
            <a:r>
              <a:rPr lang="en-US" altLang="zh-CN" sz="2800"/>
              <a:t>1. 5</a:t>
            </a:r>
            <a:r>
              <a:rPr lang="zh-CN" altLang="en-US" sz="2800"/>
              <a:t>元（吨</a:t>
            </a:r>
            <a:r>
              <a:rPr lang="en-US" altLang="zh-CN" sz="2800"/>
              <a:t>·</a:t>
            </a:r>
            <a:r>
              <a:rPr lang="zh-CN" altLang="en-US" sz="2800"/>
              <a:t>千米），铁路运价为</a:t>
            </a:r>
            <a:r>
              <a:rPr lang="en-US" altLang="zh-CN" sz="2800"/>
              <a:t>1.2</a:t>
            </a:r>
            <a:r>
              <a:rPr lang="zh-CN" altLang="en-US" sz="2800"/>
              <a:t>元（吨</a:t>
            </a:r>
            <a:r>
              <a:rPr lang="en-US" altLang="zh-CN" sz="2800"/>
              <a:t>·</a:t>
            </a:r>
            <a:r>
              <a:rPr lang="zh-CN" altLang="en-US" sz="2800"/>
              <a:t>千米），这两次运输共支出公路运费</a:t>
            </a:r>
            <a:r>
              <a:rPr lang="en-US" altLang="zh-CN" sz="2800"/>
              <a:t>15000</a:t>
            </a:r>
            <a:r>
              <a:rPr lang="zh-CN" altLang="en-US" sz="2800"/>
              <a:t>元，铁路运费</a:t>
            </a:r>
            <a:r>
              <a:rPr lang="en-US" altLang="zh-CN" sz="2800"/>
              <a:t>97200</a:t>
            </a:r>
            <a:r>
              <a:rPr lang="zh-CN" altLang="en-US" sz="2800"/>
              <a:t>元．这批产品的销售款比原料费与运输费的和多多少元？</a:t>
            </a:r>
          </a:p>
        </p:txBody>
      </p:sp>
      <p:grpSp>
        <p:nvGrpSpPr>
          <p:cNvPr id="2" name="Group 4"/>
          <p:cNvGrpSpPr>
            <a:grpSpLocks/>
          </p:cNvGrpSpPr>
          <p:nvPr/>
        </p:nvGrpSpPr>
        <p:grpSpPr bwMode="auto">
          <a:xfrm>
            <a:off x="1187450" y="3860800"/>
            <a:ext cx="7273925" cy="2671763"/>
            <a:chOff x="0" y="0"/>
            <a:chExt cx="4582" cy="1683"/>
          </a:xfrm>
        </p:grpSpPr>
        <p:grpSp>
          <p:nvGrpSpPr>
            <p:cNvPr id="34821" name="Group 5"/>
            <p:cNvGrpSpPr>
              <a:grpSpLocks/>
            </p:cNvGrpSpPr>
            <p:nvPr/>
          </p:nvGrpSpPr>
          <p:grpSpPr bwMode="auto">
            <a:xfrm>
              <a:off x="272" y="136"/>
              <a:ext cx="3327" cy="1255"/>
              <a:chOff x="0" y="0"/>
              <a:chExt cx="3327" cy="1255"/>
            </a:xfrm>
          </p:grpSpPr>
          <p:sp>
            <p:nvSpPr>
              <p:cNvPr id="34831" name="未知"/>
              <p:cNvSpPr>
                <a:spLocks/>
              </p:cNvSpPr>
              <p:nvPr/>
            </p:nvSpPr>
            <p:spPr bwMode="auto">
              <a:xfrm>
                <a:off x="46" y="0"/>
                <a:ext cx="2585" cy="197"/>
              </a:xfrm>
              <a:custGeom>
                <a:avLst/>
                <a:gdLst>
                  <a:gd name="T0" fmla="*/ 0 w 2585"/>
                  <a:gd name="T1" fmla="*/ 61 h 197"/>
                  <a:gd name="T2" fmla="*/ 816 w 2585"/>
                  <a:gd name="T3" fmla="*/ 15 h 197"/>
                  <a:gd name="T4" fmla="*/ 1270 w 2585"/>
                  <a:gd name="T5" fmla="*/ 152 h 197"/>
                  <a:gd name="T6" fmla="*/ 1769 w 2585"/>
                  <a:gd name="T7" fmla="*/ 15 h 197"/>
                  <a:gd name="T8" fmla="*/ 2222 w 2585"/>
                  <a:gd name="T9" fmla="*/ 61 h 197"/>
                  <a:gd name="T10" fmla="*/ 2585 w 2585"/>
                  <a:gd name="T11" fmla="*/ 197 h 197"/>
                  <a:gd name="T12" fmla="*/ 0 60000 65536"/>
                  <a:gd name="T13" fmla="*/ 0 60000 65536"/>
                  <a:gd name="T14" fmla="*/ 0 60000 65536"/>
                  <a:gd name="T15" fmla="*/ 0 60000 65536"/>
                  <a:gd name="T16" fmla="*/ 0 60000 65536"/>
                  <a:gd name="T17" fmla="*/ 0 60000 65536"/>
                  <a:gd name="T18" fmla="*/ 0 w 2585"/>
                  <a:gd name="T19" fmla="*/ 0 h 197"/>
                  <a:gd name="T20" fmla="*/ 2585 w 2585"/>
                  <a:gd name="T21" fmla="*/ 197 h 197"/>
                </a:gdLst>
                <a:ahLst/>
                <a:cxnLst>
                  <a:cxn ang="T12">
                    <a:pos x="T0" y="T1"/>
                  </a:cxn>
                  <a:cxn ang="T13">
                    <a:pos x="T2" y="T3"/>
                  </a:cxn>
                  <a:cxn ang="T14">
                    <a:pos x="T4" y="T5"/>
                  </a:cxn>
                  <a:cxn ang="T15">
                    <a:pos x="T6" y="T7"/>
                  </a:cxn>
                  <a:cxn ang="T16">
                    <a:pos x="T8" y="T9"/>
                  </a:cxn>
                  <a:cxn ang="T17">
                    <a:pos x="T10" y="T11"/>
                  </a:cxn>
                </a:cxnLst>
                <a:rect l="T18" t="T19" r="T20" b="T21"/>
                <a:pathLst>
                  <a:path w="2585" h="197">
                    <a:moveTo>
                      <a:pt x="0" y="61"/>
                    </a:moveTo>
                    <a:cubicBezTo>
                      <a:pt x="302" y="30"/>
                      <a:pt x="604" y="0"/>
                      <a:pt x="816" y="15"/>
                    </a:cubicBezTo>
                    <a:cubicBezTo>
                      <a:pt x="1028" y="30"/>
                      <a:pt x="1111" y="152"/>
                      <a:pt x="1270" y="152"/>
                    </a:cubicBezTo>
                    <a:cubicBezTo>
                      <a:pt x="1429" y="152"/>
                      <a:pt x="1610" y="30"/>
                      <a:pt x="1769" y="15"/>
                    </a:cubicBezTo>
                    <a:cubicBezTo>
                      <a:pt x="1928" y="0"/>
                      <a:pt x="2086" y="31"/>
                      <a:pt x="2222" y="61"/>
                    </a:cubicBezTo>
                    <a:cubicBezTo>
                      <a:pt x="2358" y="91"/>
                      <a:pt x="2525" y="174"/>
                      <a:pt x="2585" y="197"/>
                    </a:cubicBezTo>
                  </a:path>
                </a:pathLst>
              </a:custGeom>
              <a:noFill/>
              <a:ln w="47625">
                <a:solidFill>
                  <a:srgbClr val="FF0000"/>
                </a:solidFill>
                <a:prstDash val="lgDashDotDot"/>
                <a:round/>
                <a:headEnd/>
                <a:tailEnd/>
              </a:ln>
            </p:spPr>
            <p:txBody>
              <a:bodyPr/>
              <a:lstStyle/>
              <a:p>
                <a:endParaRPr lang="zh-CN" altLang="en-US"/>
              </a:p>
            </p:txBody>
          </p:sp>
          <p:sp>
            <p:nvSpPr>
              <p:cNvPr id="34832" name="未知"/>
              <p:cNvSpPr>
                <a:spLocks/>
              </p:cNvSpPr>
              <p:nvPr/>
            </p:nvSpPr>
            <p:spPr bwMode="auto">
              <a:xfrm>
                <a:off x="2631" y="197"/>
                <a:ext cx="681" cy="454"/>
              </a:xfrm>
              <a:custGeom>
                <a:avLst/>
                <a:gdLst>
                  <a:gd name="T0" fmla="*/ 0 w 681"/>
                  <a:gd name="T1" fmla="*/ 0 h 454"/>
                  <a:gd name="T2" fmla="*/ 499 w 681"/>
                  <a:gd name="T3" fmla="*/ 272 h 454"/>
                  <a:gd name="T4" fmla="*/ 681 w 681"/>
                  <a:gd name="T5" fmla="*/ 454 h 454"/>
                  <a:gd name="T6" fmla="*/ 0 60000 65536"/>
                  <a:gd name="T7" fmla="*/ 0 60000 65536"/>
                  <a:gd name="T8" fmla="*/ 0 60000 65536"/>
                  <a:gd name="T9" fmla="*/ 0 w 681"/>
                  <a:gd name="T10" fmla="*/ 0 h 454"/>
                  <a:gd name="T11" fmla="*/ 681 w 681"/>
                  <a:gd name="T12" fmla="*/ 454 h 454"/>
                </a:gdLst>
                <a:ahLst/>
                <a:cxnLst>
                  <a:cxn ang="T6">
                    <a:pos x="T0" y="T1"/>
                  </a:cxn>
                  <a:cxn ang="T7">
                    <a:pos x="T2" y="T3"/>
                  </a:cxn>
                  <a:cxn ang="T8">
                    <a:pos x="T4" y="T5"/>
                  </a:cxn>
                </a:cxnLst>
                <a:rect l="T9" t="T10" r="T11" b="T12"/>
                <a:pathLst>
                  <a:path w="681" h="454">
                    <a:moveTo>
                      <a:pt x="0" y="0"/>
                    </a:moveTo>
                    <a:cubicBezTo>
                      <a:pt x="193" y="98"/>
                      <a:pt x="386" y="196"/>
                      <a:pt x="499" y="272"/>
                    </a:cubicBezTo>
                    <a:cubicBezTo>
                      <a:pt x="612" y="348"/>
                      <a:pt x="651" y="424"/>
                      <a:pt x="681" y="454"/>
                    </a:cubicBezTo>
                  </a:path>
                </a:pathLst>
              </a:custGeom>
              <a:noFill/>
              <a:ln w="22225">
                <a:solidFill>
                  <a:srgbClr val="3366FF"/>
                </a:solidFill>
                <a:round/>
                <a:headEnd/>
                <a:tailEnd/>
              </a:ln>
            </p:spPr>
            <p:txBody>
              <a:bodyPr/>
              <a:lstStyle/>
              <a:p>
                <a:endParaRPr lang="zh-CN" altLang="en-US"/>
              </a:p>
            </p:txBody>
          </p:sp>
          <p:sp>
            <p:nvSpPr>
              <p:cNvPr id="34833" name="未知"/>
              <p:cNvSpPr>
                <a:spLocks/>
              </p:cNvSpPr>
              <p:nvPr/>
            </p:nvSpPr>
            <p:spPr bwMode="auto">
              <a:xfrm>
                <a:off x="0" y="916"/>
                <a:ext cx="998" cy="112"/>
              </a:xfrm>
              <a:custGeom>
                <a:avLst/>
                <a:gdLst>
                  <a:gd name="T0" fmla="*/ 0 w 998"/>
                  <a:gd name="T1" fmla="*/ 7 h 112"/>
                  <a:gd name="T2" fmla="*/ 273 w 998"/>
                  <a:gd name="T3" fmla="*/ 97 h 112"/>
                  <a:gd name="T4" fmla="*/ 363 w 998"/>
                  <a:gd name="T5" fmla="*/ 52 h 112"/>
                  <a:gd name="T6" fmla="*/ 499 w 998"/>
                  <a:gd name="T7" fmla="*/ 7 h 112"/>
                  <a:gd name="T8" fmla="*/ 635 w 998"/>
                  <a:gd name="T9" fmla="*/ 97 h 112"/>
                  <a:gd name="T10" fmla="*/ 998 w 998"/>
                  <a:gd name="T11" fmla="*/ 97 h 112"/>
                  <a:gd name="T12" fmla="*/ 0 60000 65536"/>
                  <a:gd name="T13" fmla="*/ 0 60000 65536"/>
                  <a:gd name="T14" fmla="*/ 0 60000 65536"/>
                  <a:gd name="T15" fmla="*/ 0 60000 65536"/>
                  <a:gd name="T16" fmla="*/ 0 60000 65536"/>
                  <a:gd name="T17" fmla="*/ 0 60000 65536"/>
                  <a:gd name="T18" fmla="*/ 0 w 998"/>
                  <a:gd name="T19" fmla="*/ 0 h 112"/>
                  <a:gd name="T20" fmla="*/ 998 w 998"/>
                  <a:gd name="T21" fmla="*/ 112 h 112"/>
                </a:gdLst>
                <a:ahLst/>
                <a:cxnLst>
                  <a:cxn ang="T12">
                    <a:pos x="T0" y="T1"/>
                  </a:cxn>
                  <a:cxn ang="T13">
                    <a:pos x="T2" y="T3"/>
                  </a:cxn>
                  <a:cxn ang="T14">
                    <a:pos x="T4" y="T5"/>
                  </a:cxn>
                  <a:cxn ang="T15">
                    <a:pos x="T6" y="T7"/>
                  </a:cxn>
                  <a:cxn ang="T16">
                    <a:pos x="T8" y="T9"/>
                  </a:cxn>
                  <a:cxn ang="T17">
                    <a:pos x="T10" y="T11"/>
                  </a:cxn>
                </a:cxnLst>
                <a:rect l="T18" t="T19" r="T20" b="T21"/>
                <a:pathLst>
                  <a:path w="998" h="112">
                    <a:moveTo>
                      <a:pt x="0" y="7"/>
                    </a:moveTo>
                    <a:cubicBezTo>
                      <a:pt x="106" y="48"/>
                      <a:pt x="213" y="89"/>
                      <a:pt x="273" y="97"/>
                    </a:cubicBezTo>
                    <a:cubicBezTo>
                      <a:pt x="333" y="105"/>
                      <a:pt x="325" y="67"/>
                      <a:pt x="363" y="52"/>
                    </a:cubicBezTo>
                    <a:cubicBezTo>
                      <a:pt x="401" y="37"/>
                      <a:pt x="454" y="0"/>
                      <a:pt x="499" y="7"/>
                    </a:cubicBezTo>
                    <a:cubicBezTo>
                      <a:pt x="544" y="14"/>
                      <a:pt x="552" y="82"/>
                      <a:pt x="635" y="97"/>
                    </a:cubicBezTo>
                    <a:cubicBezTo>
                      <a:pt x="718" y="112"/>
                      <a:pt x="938" y="97"/>
                      <a:pt x="998" y="97"/>
                    </a:cubicBezTo>
                  </a:path>
                </a:pathLst>
              </a:custGeom>
              <a:noFill/>
              <a:ln w="22225">
                <a:solidFill>
                  <a:srgbClr val="0000FF"/>
                </a:solidFill>
                <a:round/>
                <a:headEnd/>
                <a:tailEnd/>
              </a:ln>
            </p:spPr>
            <p:txBody>
              <a:bodyPr/>
              <a:lstStyle/>
              <a:p>
                <a:endParaRPr lang="zh-CN" altLang="en-US"/>
              </a:p>
            </p:txBody>
          </p:sp>
          <p:sp>
            <p:nvSpPr>
              <p:cNvPr id="34834" name="未知"/>
              <p:cNvSpPr>
                <a:spLocks/>
              </p:cNvSpPr>
              <p:nvPr/>
            </p:nvSpPr>
            <p:spPr bwMode="auto">
              <a:xfrm>
                <a:off x="998" y="651"/>
                <a:ext cx="2329" cy="604"/>
              </a:xfrm>
              <a:custGeom>
                <a:avLst/>
                <a:gdLst>
                  <a:gd name="T0" fmla="*/ 0 w 2329"/>
                  <a:gd name="T1" fmla="*/ 362 h 604"/>
                  <a:gd name="T2" fmla="*/ 272 w 2329"/>
                  <a:gd name="T3" fmla="*/ 589 h 604"/>
                  <a:gd name="T4" fmla="*/ 726 w 2329"/>
                  <a:gd name="T5" fmla="*/ 408 h 604"/>
                  <a:gd name="T6" fmla="*/ 998 w 2329"/>
                  <a:gd name="T7" fmla="*/ 317 h 604"/>
                  <a:gd name="T8" fmla="*/ 1180 w 2329"/>
                  <a:gd name="T9" fmla="*/ 408 h 604"/>
                  <a:gd name="T10" fmla="*/ 1316 w 2329"/>
                  <a:gd name="T11" fmla="*/ 544 h 604"/>
                  <a:gd name="T12" fmla="*/ 1769 w 2329"/>
                  <a:gd name="T13" fmla="*/ 589 h 604"/>
                  <a:gd name="T14" fmla="*/ 2041 w 2329"/>
                  <a:gd name="T15" fmla="*/ 453 h 604"/>
                  <a:gd name="T16" fmla="*/ 2223 w 2329"/>
                  <a:gd name="T17" fmla="*/ 317 h 604"/>
                  <a:gd name="T18" fmla="*/ 2314 w 2329"/>
                  <a:gd name="T19" fmla="*/ 90 h 604"/>
                  <a:gd name="T20" fmla="*/ 2314 w 2329"/>
                  <a:gd name="T21" fmla="*/ 0 h 6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9"/>
                  <a:gd name="T34" fmla="*/ 0 h 604"/>
                  <a:gd name="T35" fmla="*/ 2329 w 2329"/>
                  <a:gd name="T36" fmla="*/ 604 h 60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9" h="604">
                    <a:moveTo>
                      <a:pt x="0" y="362"/>
                    </a:moveTo>
                    <a:cubicBezTo>
                      <a:pt x="75" y="471"/>
                      <a:pt x="151" y="581"/>
                      <a:pt x="272" y="589"/>
                    </a:cubicBezTo>
                    <a:cubicBezTo>
                      <a:pt x="393" y="597"/>
                      <a:pt x="605" y="453"/>
                      <a:pt x="726" y="408"/>
                    </a:cubicBezTo>
                    <a:cubicBezTo>
                      <a:pt x="847" y="363"/>
                      <a:pt x="922" y="317"/>
                      <a:pt x="998" y="317"/>
                    </a:cubicBezTo>
                    <a:cubicBezTo>
                      <a:pt x="1074" y="317"/>
                      <a:pt x="1127" y="370"/>
                      <a:pt x="1180" y="408"/>
                    </a:cubicBezTo>
                    <a:cubicBezTo>
                      <a:pt x="1233" y="446"/>
                      <a:pt x="1218" y="514"/>
                      <a:pt x="1316" y="544"/>
                    </a:cubicBezTo>
                    <a:cubicBezTo>
                      <a:pt x="1414" y="574"/>
                      <a:pt x="1648" y="604"/>
                      <a:pt x="1769" y="589"/>
                    </a:cubicBezTo>
                    <a:cubicBezTo>
                      <a:pt x="1890" y="574"/>
                      <a:pt x="1965" y="498"/>
                      <a:pt x="2041" y="453"/>
                    </a:cubicBezTo>
                    <a:cubicBezTo>
                      <a:pt x="2117" y="408"/>
                      <a:pt x="2177" y="378"/>
                      <a:pt x="2223" y="317"/>
                    </a:cubicBezTo>
                    <a:cubicBezTo>
                      <a:pt x="2269" y="256"/>
                      <a:pt x="2299" y="143"/>
                      <a:pt x="2314" y="90"/>
                    </a:cubicBezTo>
                    <a:cubicBezTo>
                      <a:pt x="2329" y="37"/>
                      <a:pt x="2314" y="15"/>
                      <a:pt x="2314" y="0"/>
                    </a:cubicBezTo>
                  </a:path>
                </a:pathLst>
              </a:custGeom>
              <a:noFill/>
              <a:ln w="47625">
                <a:solidFill>
                  <a:srgbClr val="FF0000"/>
                </a:solidFill>
                <a:prstDash val="lgDashDotDot"/>
                <a:round/>
                <a:headEnd/>
                <a:tailEnd/>
              </a:ln>
            </p:spPr>
            <p:txBody>
              <a:bodyPr/>
              <a:lstStyle/>
              <a:p>
                <a:endParaRPr lang="zh-CN" altLang="en-US"/>
              </a:p>
            </p:txBody>
          </p:sp>
        </p:grpSp>
        <p:sp>
          <p:nvSpPr>
            <p:cNvPr id="34822" name="Text Box 10"/>
            <p:cNvSpPr txBox="1">
              <a:spLocks noChangeArrowheads="1"/>
            </p:cNvSpPr>
            <p:nvPr/>
          </p:nvSpPr>
          <p:spPr bwMode="auto">
            <a:xfrm>
              <a:off x="0" y="0"/>
              <a:ext cx="408" cy="288"/>
            </a:xfrm>
            <a:prstGeom prst="rect">
              <a:avLst/>
            </a:prstGeom>
            <a:noFill/>
            <a:ln w="9525">
              <a:noFill/>
              <a:miter lim="800000"/>
              <a:headEnd/>
              <a:tailEnd/>
            </a:ln>
          </p:spPr>
          <p:txBody>
            <a:bodyPr>
              <a:spAutoFit/>
            </a:bodyPr>
            <a:lstStyle/>
            <a:p>
              <a:pPr algn="ctr">
                <a:spcBef>
                  <a:spcPct val="50000"/>
                </a:spcBef>
              </a:pPr>
              <a:r>
                <a:rPr lang="en-US" altLang="zh-CN"/>
                <a:t>A</a:t>
              </a:r>
            </a:p>
          </p:txBody>
        </p:sp>
        <p:sp>
          <p:nvSpPr>
            <p:cNvPr id="34823" name="Text Box 11"/>
            <p:cNvSpPr txBox="1">
              <a:spLocks noChangeArrowheads="1"/>
            </p:cNvSpPr>
            <p:nvPr/>
          </p:nvSpPr>
          <p:spPr bwMode="auto">
            <a:xfrm>
              <a:off x="0" y="998"/>
              <a:ext cx="318" cy="288"/>
            </a:xfrm>
            <a:prstGeom prst="rect">
              <a:avLst/>
            </a:prstGeom>
            <a:noFill/>
            <a:ln w="9525">
              <a:noFill/>
              <a:miter lim="800000"/>
              <a:headEnd/>
              <a:tailEnd/>
            </a:ln>
          </p:spPr>
          <p:txBody>
            <a:bodyPr>
              <a:spAutoFit/>
            </a:bodyPr>
            <a:lstStyle/>
            <a:p>
              <a:pPr algn="ctr">
                <a:spcBef>
                  <a:spcPct val="50000"/>
                </a:spcBef>
              </a:pPr>
              <a:r>
                <a:rPr lang="en-US" altLang="zh-CN"/>
                <a:t>B</a:t>
              </a:r>
            </a:p>
          </p:txBody>
        </p:sp>
        <p:sp>
          <p:nvSpPr>
            <p:cNvPr id="34824" name="Text Box 12"/>
            <p:cNvSpPr txBox="1">
              <a:spLocks noChangeArrowheads="1"/>
            </p:cNvSpPr>
            <p:nvPr/>
          </p:nvSpPr>
          <p:spPr bwMode="auto">
            <a:xfrm>
              <a:off x="726" y="318"/>
              <a:ext cx="1043" cy="231"/>
            </a:xfrm>
            <a:prstGeom prst="rect">
              <a:avLst/>
            </a:prstGeom>
            <a:noFill/>
            <a:ln w="9525">
              <a:noFill/>
              <a:miter lim="800000"/>
              <a:headEnd/>
              <a:tailEnd/>
            </a:ln>
          </p:spPr>
          <p:txBody>
            <a:bodyPr>
              <a:spAutoFit/>
            </a:bodyPr>
            <a:lstStyle/>
            <a:p>
              <a:pPr algn="ctr">
                <a:spcBef>
                  <a:spcPct val="50000"/>
                </a:spcBef>
              </a:pPr>
              <a:r>
                <a:rPr lang="zh-CN" altLang="en-US" sz="1800"/>
                <a:t>铁路</a:t>
              </a:r>
              <a:r>
                <a:rPr lang="en-US" altLang="zh-CN" sz="1800"/>
                <a:t>120km</a:t>
              </a:r>
            </a:p>
          </p:txBody>
        </p:sp>
        <p:sp>
          <p:nvSpPr>
            <p:cNvPr id="34825" name="Text Box 13"/>
            <p:cNvSpPr txBox="1">
              <a:spLocks noChangeArrowheads="1"/>
            </p:cNvSpPr>
            <p:nvPr/>
          </p:nvSpPr>
          <p:spPr bwMode="auto">
            <a:xfrm>
              <a:off x="3039" y="227"/>
              <a:ext cx="862" cy="231"/>
            </a:xfrm>
            <a:prstGeom prst="rect">
              <a:avLst/>
            </a:prstGeom>
            <a:noFill/>
            <a:ln w="9525">
              <a:noFill/>
              <a:miter lim="800000"/>
              <a:headEnd/>
              <a:tailEnd/>
            </a:ln>
          </p:spPr>
          <p:txBody>
            <a:bodyPr>
              <a:spAutoFit/>
            </a:bodyPr>
            <a:lstStyle/>
            <a:p>
              <a:pPr algn="ctr">
                <a:spcBef>
                  <a:spcPct val="50000"/>
                </a:spcBef>
              </a:pPr>
              <a:r>
                <a:rPr lang="zh-CN" altLang="en-US" sz="1800"/>
                <a:t>公路</a:t>
              </a:r>
              <a:r>
                <a:rPr lang="en-US" altLang="zh-CN" sz="1800"/>
                <a:t>10km</a:t>
              </a:r>
            </a:p>
          </p:txBody>
        </p:sp>
        <p:sp>
          <p:nvSpPr>
            <p:cNvPr id="34826" name="Text Box 14"/>
            <p:cNvSpPr txBox="1">
              <a:spLocks noChangeArrowheads="1"/>
            </p:cNvSpPr>
            <p:nvPr/>
          </p:nvSpPr>
          <p:spPr bwMode="auto">
            <a:xfrm>
              <a:off x="3266" y="273"/>
              <a:ext cx="680" cy="749"/>
            </a:xfrm>
            <a:prstGeom prst="rect">
              <a:avLst/>
            </a:prstGeom>
            <a:noFill/>
            <a:ln w="9525">
              <a:noFill/>
              <a:miter lim="800000"/>
              <a:headEnd/>
              <a:tailEnd/>
            </a:ln>
          </p:spPr>
          <p:txBody>
            <a:bodyPr>
              <a:spAutoFit/>
            </a:bodyPr>
            <a:lstStyle/>
            <a:p>
              <a:pPr algn="ctr">
                <a:spcBef>
                  <a:spcPct val="50000"/>
                </a:spcBef>
              </a:pPr>
              <a:r>
                <a:rPr lang="en-US" altLang="zh-CN" sz="7200" b="0"/>
                <a:t>.</a:t>
              </a:r>
            </a:p>
          </p:txBody>
        </p:sp>
        <p:sp>
          <p:nvSpPr>
            <p:cNvPr id="34827" name="Text Box 15"/>
            <p:cNvSpPr txBox="1">
              <a:spLocks noChangeArrowheads="1"/>
            </p:cNvSpPr>
            <p:nvPr/>
          </p:nvSpPr>
          <p:spPr bwMode="auto">
            <a:xfrm>
              <a:off x="3674" y="726"/>
              <a:ext cx="862" cy="231"/>
            </a:xfrm>
            <a:prstGeom prst="rect">
              <a:avLst/>
            </a:prstGeom>
            <a:noFill/>
            <a:ln w="9525">
              <a:noFill/>
              <a:miter lim="800000"/>
              <a:headEnd/>
              <a:tailEnd/>
            </a:ln>
          </p:spPr>
          <p:txBody>
            <a:bodyPr>
              <a:spAutoFit/>
            </a:bodyPr>
            <a:lstStyle/>
            <a:p>
              <a:pPr algn="ctr">
                <a:spcBef>
                  <a:spcPct val="50000"/>
                </a:spcBef>
              </a:pPr>
              <a:endParaRPr lang="zh-CN" altLang="en-US" sz="1800" b="0"/>
            </a:p>
          </p:txBody>
        </p:sp>
        <p:sp>
          <p:nvSpPr>
            <p:cNvPr id="34828" name="Text Box 16"/>
            <p:cNvSpPr txBox="1">
              <a:spLocks noChangeArrowheads="1"/>
            </p:cNvSpPr>
            <p:nvPr/>
          </p:nvSpPr>
          <p:spPr bwMode="auto">
            <a:xfrm>
              <a:off x="3674" y="635"/>
              <a:ext cx="908" cy="231"/>
            </a:xfrm>
            <a:prstGeom prst="rect">
              <a:avLst/>
            </a:prstGeom>
            <a:noFill/>
            <a:ln w="9525">
              <a:noFill/>
              <a:miter lim="800000"/>
              <a:headEnd/>
              <a:tailEnd/>
            </a:ln>
          </p:spPr>
          <p:txBody>
            <a:bodyPr>
              <a:spAutoFit/>
            </a:bodyPr>
            <a:lstStyle/>
            <a:p>
              <a:pPr algn="ctr">
                <a:spcBef>
                  <a:spcPct val="50000"/>
                </a:spcBef>
              </a:pPr>
              <a:r>
                <a:rPr lang="zh-CN" altLang="en-US" sz="1800"/>
                <a:t>长春化工厂</a:t>
              </a:r>
            </a:p>
          </p:txBody>
        </p:sp>
        <p:sp>
          <p:nvSpPr>
            <p:cNvPr id="34829" name="Text Box 17"/>
            <p:cNvSpPr txBox="1">
              <a:spLocks noChangeArrowheads="1"/>
            </p:cNvSpPr>
            <p:nvPr/>
          </p:nvSpPr>
          <p:spPr bwMode="auto">
            <a:xfrm>
              <a:off x="1860" y="1452"/>
              <a:ext cx="1089" cy="231"/>
            </a:xfrm>
            <a:prstGeom prst="rect">
              <a:avLst/>
            </a:prstGeom>
            <a:noFill/>
            <a:ln w="9525">
              <a:noFill/>
              <a:miter lim="800000"/>
              <a:headEnd/>
              <a:tailEnd/>
            </a:ln>
          </p:spPr>
          <p:txBody>
            <a:bodyPr>
              <a:spAutoFit/>
            </a:bodyPr>
            <a:lstStyle/>
            <a:p>
              <a:pPr algn="ctr">
                <a:spcBef>
                  <a:spcPct val="50000"/>
                </a:spcBef>
              </a:pPr>
              <a:r>
                <a:rPr lang="zh-CN" altLang="en-US" sz="1800"/>
                <a:t>铁路</a:t>
              </a:r>
              <a:r>
                <a:rPr lang="en-US" altLang="zh-CN" sz="1800"/>
                <a:t>110km</a:t>
              </a:r>
            </a:p>
          </p:txBody>
        </p:sp>
        <p:sp>
          <p:nvSpPr>
            <p:cNvPr id="34830" name="Text Box 18"/>
            <p:cNvSpPr txBox="1">
              <a:spLocks noChangeArrowheads="1"/>
            </p:cNvSpPr>
            <p:nvPr/>
          </p:nvSpPr>
          <p:spPr bwMode="auto">
            <a:xfrm>
              <a:off x="272" y="1225"/>
              <a:ext cx="817" cy="231"/>
            </a:xfrm>
            <a:prstGeom prst="rect">
              <a:avLst/>
            </a:prstGeom>
            <a:noFill/>
            <a:ln w="9525">
              <a:noFill/>
              <a:miter lim="800000"/>
              <a:headEnd/>
              <a:tailEnd/>
            </a:ln>
          </p:spPr>
          <p:txBody>
            <a:bodyPr>
              <a:spAutoFit/>
            </a:bodyPr>
            <a:lstStyle/>
            <a:p>
              <a:pPr algn="ctr">
                <a:spcBef>
                  <a:spcPct val="50000"/>
                </a:spcBef>
              </a:pPr>
              <a:r>
                <a:rPr lang="zh-CN" altLang="en-US" sz="1800"/>
                <a:t>公路</a:t>
              </a:r>
              <a:r>
                <a:rPr lang="en-US" altLang="zh-CN" sz="1800"/>
                <a:t>20km</a:t>
              </a:r>
            </a:p>
          </p:txBody>
        </p:sp>
      </p:gr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ppt_x"/>
                                          </p:val>
                                        </p:tav>
                                        <p:tav tm="100000">
                                          <p:val>
                                            <p:strVal val="#ppt_x"/>
                                          </p:val>
                                        </p:tav>
                                      </p:tavLst>
                                    </p:anim>
                                    <p:anim calcmode="lin" valueType="num">
                                      <p:cBhvr additive="base">
                                        <p:cTn id="14"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ldLvl="0" autoUpdateAnimBg="0"/>
      <p:bldP spid="8195"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250825" y="476250"/>
            <a:ext cx="7169150" cy="519113"/>
          </a:xfrm>
          <a:prstGeom prst="rect">
            <a:avLst/>
          </a:prstGeom>
          <a:noFill/>
          <a:ln w="9525">
            <a:noFill/>
            <a:miter lim="800000"/>
            <a:headEnd/>
            <a:tailEnd/>
          </a:ln>
        </p:spPr>
        <p:txBody>
          <a:bodyPr wrap="none" anchor="ctr">
            <a:spAutoFit/>
          </a:bodyPr>
          <a:lstStyle/>
          <a:p>
            <a:r>
              <a:rPr lang="zh-CN" altLang="en-US" sz="2800">
                <a:solidFill>
                  <a:srgbClr val="0000FF"/>
                </a:solidFill>
              </a:rPr>
              <a:t>设问</a:t>
            </a:r>
            <a:r>
              <a:rPr lang="en-US" altLang="zh-CN" sz="2800">
                <a:solidFill>
                  <a:srgbClr val="0000FF"/>
                </a:solidFill>
              </a:rPr>
              <a:t>1</a:t>
            </a:r>
            <a:r>
              <a:rPr lang="zh-CN" altLang="en-US" sz="2800"/>
              <a:t>、原料的数量与产品的数量一样多吗？</a:t>
            </a:r>
          </a:p>
        </p:txBody>
      </p:sp>
      <p:sp>
        <p:nvSpPr>
          <p:cNvPr id="9219" name="Rectangle 3"/>
          <p:cNvSpPr>
            <a:spLocks noChangeArrowheads="1"/>
          </p:cNvSpPr>
          <p:nvPr/>
        </p:nvSpPr>
        <p:spPr bwMode="auto">
          <a:xfrm>
            <a:off x="6877050" y="404813"/>
            <a:ext cx="1970088" cy="519112"/>
          </a:xfrm>
          <a:prstGeom prst="rect">
            <a:avLst/>
          </a:prstGeom>
          <a:noFill/>
          <a:ln w="9525">
            <a:noFill/>
            <a:miter lim="800000"/>
            <a:headEnd/>
            <a:tailEnd/>
          </a:ln>
        </p:spPr>
        <p:txBody>
          <a:bodyPr wrap="none" anchor="ctr">
            <a:spAutoFit/>
          </a:bodyPr>
          <a:lstStyle/>
          <a:p>
            <a:r>
              <a:rPr lang="zh-CN" altLang="en-US" sz="2800">
                <a:solidFill>
                  <a:srgbClr val="FF0000"/>
                </a:solidFill>
              </a:rPr>
              <a:t>（不一样）</a:t>
            </a:r>
          </a:p>
        </p:txBody>
      </p:sp>
      <p:sp>
        <p:nvSpPr>
          <p:cNvPr id="9220" name="Rectangle 4"/>
          <p:cNvSpPr>
            <a:spLocks noChangeArrowheads="1"/>
          </p:cNvSpPr>
          <p:nvPr/>
        </p:nvSpPr>
        <p:spPr bwMode="auto">
          <a:xfrm>
            <a:off x="250825" y="1125538"/>
            <a:ext cx="4668838" cy="519112"/>
          </a:xfrm>
          <a:prstGeom prst="rect">
            <a:avLst/>
          </a:prstGeom>
          <a:noFill/>
          <a:ln w="9525">
            <a:noFill/>
            <a:miter lim="800000"/>
            <a:headEnd/>
            <a:tailEnd/>
          </a:ln>
        </p:spPr>
        <p:txBody>
          <a:bodyPr wrap="none" anchor="ctr">
            <a:spAutoFit/>
          </a:bodyPr>
          <a:lstStyle/>
          <a:p>
            <a:r>
              <a:rPr lang="zh-CN" altLang="en-US" sz="2800">
                <a:solidFill>
                  <a:srgbClr val="0000FF"/>
                </a:solidFill>
              </a:rPr>
              <a:t>设问</a:t>
            </a:r>
            <a:r>
              <a:rPr lang="en-US" altLang="zh-CN" sz="2800">
                <a:solidFill>
                  <a:srgbClr val="0000FF"/>
                </a:solidFill>
              </a:rPr>
              <a:t>2</a:t>
            </a:r>
            <a:r>
              <a:rPr lang="zh-CN" altLang="en-US" sz="2800"/>
              <a:t>、那些量设为未知数？</a:t>
            </a:r>
          </a:p>
        </p:txBody>
      </p:sp>
      <p:sp>
        <p:nvSpPr>
          <p:cNvPr id="9221" name="Rectangle 5"/>
          <p:cNvSpPr>
            <a:spLocks noChangeArrowheads="1"/>
          </p:cNvSpPr>
          <p:nvPr/>
        </p:nvSpPr>
        <p:spPr bwMode="auto">
          <a:xfrm>
            <a:off x="684213" y="1681163"/>
            <a:ext cx="8205787" cy="1373187"/>
          </a:xfrm>
          <a:prstGeom prst="rect">
            <a:avLst/>
          </a:prstGeom>
          <a:noFill/>
          <a:ln w="9525">
            <a:noFill/>
            <a:miter lim="800000"/>
            <a:headEnd/>
            <a:tailEnd/>
          </a:ln>
        </p:spPr>
        <p:txBody>
          <a:bodyPr anchor="ctr">
            <a:spAutoFit/>
          </a:bodyPr>
          <a:lstStyle/>
          <a:p>
            <a:r>
              <a:rPr lang="zh-CN" altLang="en-US" sz="2800"/>
              <a:t>    销售款与产品数量有关，原料费与原料数量有关，而公路运费和铁路运费与产品数量和原料数量都有关．因此设</a:t>
            </a:r>
            <a:r>
              <a:rPr lang="zh-CN" altLang="en-US" b="0" u="sng"/>
              <a:t>                                            </a:t>
            </a:r>
            <a:r>
              <a:rPr lang="zh-CN" altLang="en-US" b="0"/>
              <a:t>．</a:t>
            </a:r>
          </a:p>
        </p:txBody>
      </p:sp>
      <p:grpSp>
        <p:nvGrpSpPr>
          <p:cNvPr id="2" name="Group 6"/>
          <p:cNvGrpSpPr>
            <a:grpSpLocks/>
          </p:cNvGrpSpPr>
          <p:nvPr/>
        </p:nvGrpSpPr>
        <p:grpSpPr bwMode="auto">
          <a:xfrm>
            <a:off x="3276600" y="2565400"/>
            <a:ext cx="3530600" cy="504825"/>
            <a:chOff x="0" y="0"/>
            <a:chExt cx="2224" cy="318"/>
          </a:xfrm>
        </p:grpSpPr>
        <p:sp>
          <p:nvSpPr>
            <p:cNvPr id="2094" name="Text Box 7"/>
            <p:cNvSpPr txBox="1">
              <a:spLocks noChangeArrowheads="1"/>
            </p:cNvSpPr>
            <p:nvPr/>
          </p:nvSpPr>
          <p:spPr bwMode="auto">
            <a:xfrm>
              <a:off x="0" y="13"/>
              <a:ext cx="2224" cy="288"/>
            </a:xfrm>
            <a:prstGeom prst="rect">
              <a:avLst/>
            </a:prstGeom>
            <a:noFill/>
            <a:ln w="9525">
              <a:noFill/>
              <a:miter lim="800000"/>
              <a:headEnd/>
              <a:tailEnd/>
            </a:ln>
          </p:spPr>
          <p:txBody>
            <a:bodyPr wrap="none">
              <a:spAutoFit/>
            </a:bodyPr>
            <a:lstStyle/>
            <a:p>
              <a:r>
                <a:rPr lang="zh-CN" altLang="en-US">
                  <a:solidFill>
                    <a:srgbClr val="FF0000"/>
                  </a:solidFill>
                </a:rPr>
                <a:t>产品    吨重，原料   吨重</a:t>
              </a:r>
            </a:p>
          </p:txBody>
        </p:sp>
        <p:graphicFrame>
          <p:nvGraphicFramePr>
            <p:cNvPr id="2058" name="Object 8"/>
            <p:cNvGraphicFramePr>
              <a:graphicFrameLocks noChangeAspect="1"/>
            </p:cNvGraphicFramePr>
            <p:nvPr/>
          </p:nvGraphicFramePr>
          <p:xfrm>
            <a:off x="421" y="0"/>
            <a:ext cx="289" cy="318"/>
          </p:xfrm>
          <a:graphic>
            <a:graphicData uri="http://schemas.openxmlformats.org/presentationml/2006/ole">
              <p:oleObj spid="_x0000_s2058" r:id="rId3" imgW="130423" imgH="143433" progId="Equation.DSMT4">
                <p:embed/>
              </p:oleObj>
            </a:graphicData>
          </a:graphic>
        </p:graphicFrame>
        <p:graphicFrame>
          <p:nvGraphicFramePr>
            <p:cNvPr id="2059" name="Object 9"/>
            <p:cNvGraphicFramePr>
              <a:graphicFrameLocks noChangeAspect="1"/>
            </p:cNvGraphicFramePr>
            <p:nvPr/>
          </p:nvGraphicFramePr>
          <p:xfrm>
            <a:off x="1600" y="0"/>
            <a:ext cx="269" cy="318"/>
          </p:xfrm>
          <a:graphic>
            <a:graphicData uri="http://schemas.openxmlformats.org/presentationml/2006/ole">
              <p:oleObj spid="_x0000_s2059" r:id="rId4" imgW="142800" imgH="168706" progId="Equation.DSMT4">
                <p:embed/>
              </p:oleObj>
            </a:graphicData>
          </a:graphic>
        </p:graphicFrame>
      </p:grpSp>
      <p:sp>
        <p:nvSpPr>
          <p:cNvPr id="9226" name="Rectangle 10"/>
          <p:cNvSpPr>
            <a:spLocks noChangeArrowheads="1"/>
          </p:cNvSpPr>
          <p:nvPr/>
        </p:nvSpPr>
        <p:spPr bwMode="auto">
          <a:xfrm>
            <a:off x="250825" y="3068638"/>
            <a:ext cx="8955088" cy="519112"/>
          </a:xfrm>
          <a:prstGeom prst="rect">
            <a:avLst/>
          </a:prstGeom>
          <a:noFill/>
          <a:ln w="9525">
            <a:noFill/>
            <a:miter lim="800000"/>
            <a:headEnd/>
            <a:tailEnd/>
          </a:ln>
        </p:spPr>
        <p:txBody>
          <a:bodyPr wrap="none" anchor="ctr">
            <a:spAutoFit/>
          </a:bodyPr>
          <a:lstStyle/>
          <a:p>
            <a:r>
              <a:rPr lang="zh-CN" altLang="en-US" sz="2800">
                <a:solidFill>
                  <a:srgbClr val="0000FF"/>
                </a:solidFill>
              </a:rPr>
              <a:t>设问</a:t>
            </a:r>
            <a:r>
              <a:rPr lang="en-US" altLang="zh-CN" sz="2800">
                <a:solidFill>
                  <a:srgbClr val="0000FF"/>
                </a:solidFill>
              </a:rPr>
              <a:t>3</a:t>
            </a:r>
            <a:r>
              <a:rPr lang="zh-CN" altLang="en-US" sz="2800"/>
              <a:t>、如何分析题目中的数量关系？能否用列表分析？</a:t>
            </a:r>
          </a:p>
        </p:txBody>
      </p:sp>
      <p:sp>
        <p:nvSpPr>
          <p:cNvPr id="9227" name="Rectangle 11"/>
          <p:cNvSpPr>
            <a:spLocks noChangeArrowheads="1"/>
          </p:cNvSpPr>
          <p:nvPr/>
        </p:nvSpPr>
        <p:spPr bwMode="auto">
          <a:xfrm>
            <a:off x="395288" y="3500438"/>
            <a:ext cx="1998662" cy="519112"/>
          </a:xfrm>
          <a:prstGeom prst="rect">
            <a:avLst/>
          </a:prstGeom>
          <a:noFill/>
          <a:ln w="9525">
            <a:noFill/>
            <a:miter lim="800000"/>
            <a:headEnd/>
            <a:tailEnd/>
          </a:ln>
        </p:spPr>
        <p:txBody>
          <a:bodyPr wrap="none" anchor="ctr">
            <a:spAutoFit/>
          </a:bodyPr>
          <a:lstStyle/>
          <a:p>
            <a:r>
              <a:rPr lang="zh-CN" altLang="en-US" sz="2800"/>
              <a:t>列表分析</a:t>
            </a:r>
            <a:r>
              <a:rPr lang="en-US" altLang="zh-CN" sz="2800"/>
              <a:t>:</a:t>
            </a:r>
          </a:p>
        </p:txBody>
      </p:sp>
      <p:graphicFrame>
        <p:nvGraphicFramePr>
          <p:cNvPr id="9228" name="Group 12"/>
          <p:cNvGraphicFramePr>
            <a:graphicFrameLocks noGrp="1"/>
          </p:cNvGraphicFramePr>
          <p:nvPr/>
        </p:nvGraphicFramePr>
        <p:xfrm>
          <a:off x="611188" y="4149725"/>
          <a:ext cx="7391400" cy="2468880"/>
        </p:xfrm>
        <a:graphic>
          <a:graphicData uri="http://schemas.openxmlformats.org/drawingml/2006/table">
            <a:tbl>
              <a:tblPr/>
              <a:tblGrid>
                <a:gridCol w="1600200"/>
                <a:gridCol w="1600200"/>
                <a:gridCol w="1600200"/>
                <a:gridCol w="2590800"/>
              </a:tblGrid>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1" i="0" u="none" strike="noStrike" cap="none" normalizeH="0" baseline="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产品</a:t>
                      </a:r>
                      <a:r>
                        <a:rPr kumimoji="0" lang="en-US" sz="2000" b="1" i="1" u="none" strike="noStrike" cap="none" normalizeH="0" baseline="0" smtClean="0">
                          <a:ln>
                            <a:noFill/>
                          </a:ln>
                          <a:solidFill>
                            <a:schemeClr val="tx1"/>
                          </a:solidFill>
                          <a:effectLst/>
                          <a:latin typeface="Times New Roman" pitchFamily="18" charset="0"/>
                          <a:ea typeface="宋体" pitchFamily="2" charset="-122"/>
                        </a:rPr>
                        <a:t>x</a:t>
                      </a:r>
                      <a:r>
                        <a:rPr kumimoji="0" lang="zh-CN" altLang="en-US" sz="2000" b="1" i="0" u="none" strike="noStrike" cap="none" normalizeH="0" baseline="0" smtClean="0">
                          <a:ln>
                            <a:noFill/>
                          </a:ln>
                          <a:solidFill>
                            <a:schemeClr val="tx1"/>
                          </a:solidFill>
                          <a:effectLst/>
                          <a:latin typeface="Arial" pitchFamily="34" charset="0"/>
                          <a:ea typeface="宋体" pitchFamily="2" charset="-122"/>
                        </a:rPr>
                        <a:t>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原料</a:t>
                      </a:r>
                      <a:r>
                        <a:rPr kumimoji="0" lang="en-US" sz="2000" b="1" i="1" u="none" strike="noStrike" cap="none" normalizeH="0" baseline="0" smtClean="0">
                          <a:ln>
                            <a:noFill/>
                          </a:ln>
                          <a:solidFill>
                            <a:schemeClr val="tx1"/>
                          </a:solidFill>
                          <a:effectLst/>
                          <a:latin typeface="Times New Roman" pitchFamily="18" charset="0"/>
                          <a:ea typeface="宋体" pitchFamily="2" charset="-122"/>
                        </a:rPr>
                        <a:t>y</a:t>
                      </a:r>
                      <a:r>
                        <a:rPr kumimoji="0" lang="zh-CN" altLang="en-US" sz="2000" b="1" i="0" u="none" strike="noStrike" cap="none" normalizeH="0" baseline="0" smtClean="0">
                          <a:ln>
                            <a:noFill/>
                          </a:ln>
                          <a:solidFill>
                            <a:schemeClr val="tx1"/>
                          </a:solidFill>
                          <a:effectLst/>
                          <a:latin typeface="Arial" pitchFamily="34" charset="0"/>
                          <a:ea typeface="宋体" pitchFamily="2" charset="-122"/>
                        </a:rPr>
                        <a:t>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sz="2000" b="1" i="0" u="none" strike="noStrike" cap="none" normalizeH="0" baseline="0" smtClean="0">
                          <a:ln>
                            <a:noFill/>
                          </a:ln>
                          <a:solidFill>
                            <a:schemeClr val="tx1"/>
                          </a:solidFill>
                          <a:effectLst/>
                          <a:latin typeface="Arial" pitchFamily="34" charset="0"/>
                          <a:ea typeface="宋体" pitchFamily="2" charset="-122"/>
                        </a:rPr>
                        <a:t>合计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公路运费</a:t>
                      </a:r>
                      <a:r>
                        <a:rPr kumimoji="0" lang="en-US" sz="2000" b="1" i="0" u="none" strike="noStrike" cap="none" normalizeH="0" baseline="0" smtClean="0">
                          <a:ln>
                            <a:noFill/>
                          </a:ln>
                          <a:solidFill>
                            <a:schemeClr val="tx1"/>
                          </a:solidFill>
                          <a:effectLst/>
                          <a:latin typeface="Arial" pitchFamily="34" charset="0"/>
                          <a:ea typeface="宋体" pitchFamily="2" charset="-122"/>
                        </a:rPr>
                        <a:t>(</a:t>
                      </a:r>
                      <a:r>
                        <a:rPr kumimoji="0" lang="zh-CN" altLang="en-US" sz="2000" b="1" i="0" u="none" strike="noStrike" cap="none" normalizeH="0" baseline="0" smtClean="0">
                          <a:ln>
                            <a:noFill/>
                          </a:ln>
                          <a:solidFill>
                            <a:schemeClr val="tx1"/>
                          </a:solidFill>
                          <a:effectLst/>
                          <a:latin typeface="Arial" pitchFamily="34" charset="0"/>
                          <a:ea typeface="宋体" pitchFamily="2" charset="-122"/>
                        </a:rPr>
                        <a:t>元</a:t>
                      </a:r>
                      <a:r>
                        <a:rPr kumimoji="0" lang="en-US" sz="2000" b="1" i="0" u="none" strike="noStrike" cap="none" normalizeH="0" baseline="0" smtClean="0">
                          <a:ln>
                            <a:noFill/>
                          </a:ln>
                          <a:solidFill>
                            <a:schemeClr val="tx1"/>
                          </a:solidFill>
                          <a:effectLst/>
                          <a:latin typeface="Arial" pitchFamily="34" charset="0"/>
                          <a:ea typeface="宋体" pitchFamily="2"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Arial" pitchFamily="34" charset="0"/>
                          <a:ea typeface="宋体" pitchFamily="2" charset="-122"/>
                        </a:rPr>
                        <a:t>铁路运费</a:t>
                      </a:r>
                      <a:r>
                        <a:rPr kumimoji="0" lang="en-US" sz="2000" b="1" i="0" u="none" strike="noStrike" cap="none" normalizeH="0" baseline="0" smtClean="0">
                          <a:ln>
                            <a:noFill/>
                          </a:ln>
                          <a:solidFill>
                            <a:schemeClr val="tx1"/>
                          </a:solidFill>
                          <a:effectLst/>
                          <a:latin typeface="Arial" pitchFamily="34" charset="0"/>
                          <a:ea typeface="宋体" pitchFamily="2" charset="-122"/>
                        </a:rPr>
                        <a:t>(</a:t>
                      </a:r>
                      <a:r>
                        <a:rPr kumimoji="0" lang="zh-CN" altLang="en-US" sz="2000" b="1" i="0" u="none" strike="noStrike" cap="none" normalizeH="0" baseline="0" smtClean="0">
                          <a:ln>
                            <a:noFill/>
                          </a:ln>
                          <a:solidFill>
                            <a:schemeClr val="tx1"/>
                          </a:solidFill>
                          <a:effectLst/>
                          <a:latin typeface="Arial" pitchFamily="34" charset="0"/>
                          <a:ea typeface="宋体" pitchFamily="2" charset="-122"/>
                        </a:rPr>
                        <a:t>元</a:t>
                      </a:r>
                      <a:r>
                        <a:rPr kumimoji="0" lang="en-US" sz="2000" b="1" i="0" u="none" strike="noStrike" cap="none" normalizeH="0" baseline="0" smtClean="0">
                          <a:ln>
                            <a:noFill/>
                          </a:ln>
                          <a:solidFill>
                            <a:schemeClr val="tx1"/>
                          </a:solidFill>
                          <a:effectLst/>
                          <a:latin typeface="Arial" pitchFamily="34" charset="0"/>
                          <a:ea typeface="宋体" pitchFamily="2"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sz="2000" b="1" i="0" u="none" strike="noStrike" cap="none" normalizeH="0" baseline="0" smtClean="0">
                          <a:ln>
                            <a:noFill/>
                          </a:ln>
                          <a:solidFill>
                            <a:schemeClr val="tx1"/>
                          </a:solidFill>
                          <a:effectLst/>
                          <a:latin typeface="Arial" pitchFamily="34" charset="0"/>
                          <a:ea typeface="宋体" pitchFamily="2" charset="-122"/>
                        </a:rPr>
                        <a:t>价值（元）</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255" name="Object 39"/>
          <p:cNvGraphicFramePr>
            <a:graphicFrameLocks noChangeAspect="1"/>
          </p:cNvGraphicFramePr>
          <p:nvPr/>
        </p:nvGraphicFramePr>
        <p:xfrm>
          <a:off x="2363788" y="4789488"/>
          <a:ext cx="1219200" cy="379412"/>
        </p:xfrm>
        <a:graphic>
          <a:graphicData uri="http://schemas.openxmlformats.org/presentationml/2006/ole">
            <p:oleObj spid="_x0000_s2050" r:id="rId5" imgW="573559" imgH="178659" progId="Equation.3">
              <p:embed/>
            </p:oleObj>
          </a:graphicData>
        </a:graphic>
      </p:graphicFrame>
      <p:graphicFrame>
        <p:nvGraphicFramePr>
          <p:cNvPr id="9256" name="Object 40"/>
          <p:cNvGraphicFramePr>
            <a:graphicFrameLocks noChangeAspect="1"/>
          </p:cNvGraphicFramePr>
          <p:nvPr/>
        </p:nvGraphicFramePr>
        <p:xfrm>
          <a:off x="3976688" y="4760913"/>
          <a:ext cx="1192212" cy="433387"/>
        </p:xfrm>
        <a:graphic>
          <a:graphicData uri="http://schemas.openxmlformats.org/presentationml/2006/ole">
            <p:oleObj spid="_x0000_s2051" r:id="rId6" imgW="561308" imgH="204314" progId="Equation.3">
              <p:embed/>
            </p:oleObj>
          </a:graphicData>
        </a:graphic>
      </p:graphicFrame>
      <p:graphicFrame>
        <p:nvGraphicFramePr>
          <p:cNvPr id="9257" name="Object 41"/>
          <p:cNvGraphicFramePr>
            <a:graphicFrameLocks noChangeAspect="1"/>
          </p:cNvGraphicFramePr>
          <p:nvPr/>
        </p:nvGraphicFramePr>
        <p:xfrm>
          <a:off x="5629275" y="4760913"/>
          <a:ext cx="2220913" cy="433387"/>
        </p:xfrm>
        <a:graphic>
          <a:graphicData uri="http://schemas.openxmlformats.org/presentationml/2006/ole">
            <p:oleObj spid="_x0000_s2052" r:id="rId7" imgW="1045801" imgH="204314" progId="Equation.3">
              <p:embed/>
            </p:oleObj>
          </a:graphicData>
        </a:graphic>
      </p:graphicFrame>
      <p:graphicFrame>
        <p:nvGraphicFramePr>
          <p:cNvPr id="9258" name="Object 42"/>
          <p:cNvGraphicFramePr>
            <a:graphicFrameLocks noChangeAspect="1"/>
          </p:cNvGraphicFramePr>
          <p:nvPr/>
        </p:nvGraphicFramePr>
        <p:xfrm>
          <a:off x="2381250" y="5322888"/>
          <a:ext cx="1354138" cy="379412"/>
        </p:xfrm>
        <a:graphic>
          <a:graphicData uri="http://schemas.openxmlformats.org/presentationml/2006/ole">
            <p:oleObj spid="_x0000_s2053" r:id="rId8" imgW="637252" imgH="178659" progId="Equation.3">
              <p:embed/>
            </p:oleObj>
          </a:graphicData>
        </a:graphic>
      </p:graphicFrame>
      <p:graphicFrame>
        <p:nvGraphicFramePr>
          <p:cNvPr id="9259" name="Object 43"/>
          <p:cNvGraphicFramePr>
            <a:graphicFrameLocks noChangeAspect="1"/>
          </p:cNvGraphicFramePr>
          <p:nvPr/>
        </p:nvGraphicFramePr>
        <p:xfrm>
          <a:off x="4025900" y="5294313"/>
          <a:ext cx="1382713" cy="433387"/>
        </p:xfrm>
        <a:graphic>
          <a:graphicData uri="http://schemas.openxmlformats.org/presentationml/2006/ole">
            <p:oleObj spid="_x0000_s2054" r:id="rId9" imgW="650557" imgH="204314" progId="Equation.3">
              <p:embed/>
            </p:oleObj>
          </a:graphicData>
        </a:graphic>
      </p:graphicFrame>
      <p:graphicFrame>
        <p:nvGraphicFramePr>
          <p:cNvPr id="9260" name="Object 44"/>
          <p:cNvGraphicFramePr>
            <a:graphicFrameLocks noChangeAspect="1"/>
          </p:cNvGraphicFramePr>
          <p:nvPr/>
        </p:nvGraphicFramePr>
        <p:xfrm>
          <a:off x="5521325" y="5321300"/>
          <a:ext cx="2519363" cy="433388"/>
        </p:xfrm>
        <a:graphic>
          <a:graphicData uri="http://schemas.openxmlformats.org/presentationml/2006/ole">
            <p:oleObj spid="_x0000_s2055" r:id="rId10" imgW="1186049" imgH="204314" progId="Equation.3">
              <p:embed/>
            </p:oleObj>
          </a:graphicData>
        </a:graphic>
      </p:graphicFrame>
      <p:graphicFrame>
        <p:nvGraphicFramePr>
          <p:cNvPr id="9261" name="Object 45"/>
          <p:cNvGraphicFramePr>
            <a:graphicFrameLocks noChangeAspect="1"/>
          </p:cNvGraphicFramePr>
          <p:nvPr/>
        </p:nvGraphicFramePr>
        <p:xfrm>
          <a:off x="2516188" y="5854700"/>
          <a:ext cx="990600" cy="407988"/>
        </p:xfrm>
        <a:graphic>
          <a:graphicData uri="http://schemas.openxmlformats.org/presentationml/2006/ole">
            <p:oleObj spid="_x0000_s2056" r:id="rId11" imgW="435517" imgH="179517" progId="Equation.3">
              <p:embed/>
            </p:oleObj>
          </a:graphicData>
        </a:graphic>
      </p:graphicFrame>
      <p:graphicFrame>
        <p:nvGraphicFramePr>
          <p:cNvPr id="9262" name="Object 46"/>
          <p:cNvGraphicFramePr>
            <a:graphicFrameLocks noChangeAspect="1"/>
          </p:cNvGraphicFramePr>
          <p:nvPr/>
        </p:nvGraphicFramePr>
        <p:xfrm>
          <a:off x="4192588" y="5854700"/>
          <a:ext cx="914400" cy="430213"/>
        </p:xfrm>
        <a:graphic>
          <a:graphicData uri="http://schemas.openxmlformats.org/presentationml/2006/ole">
            <p:oleObj spid="_x0000_s2057" r:id="rId12" imgW="435898" imgH="205296" progId="Equation.3">
              <p:embed/>
            </p:oleObj>
          </a:graphicData>
        </a:graphic>
      </p:graphicFrame>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9"/>
                                        </p:tgtEl>
                                        <p:attrNameLst>
                                          <p:attrName>style.visibility</p:attrName>
                                        </p:attrNameLst>
                                      </p:cBhvr>
                                      <p:to>
                                        <p:strVal val="visible"/>
                                      </p:to>
                                    </p:set>
                                    <p:anim calcmode="lin" valueType="num">
                                      <p:cBhvr additive="base">
                                        <p:cTn id="13" dur="500" fill="hold"/>
                                        <p:tgtEl>
                                          <p:spTgt spid="9219"/>
                                        </p:tgtEl>
                                        <p:attrNameLst>
                                          <p:attrName>ppt_x</p:attrName>
                                        </p:attrNameLst>
                                      </p:cBhvr>
                                      <p:tavLst>
                                        <p:tav tm="0">
                                          <p:val>
                                            <p:strVal val="#ppt_x"/>
                                          </p:val>
                                        </p:tav>
                                        <p:tav tm="100000">
                                          <p:val>
                                            <p:strVal val="#ppt_x"/>
                                          </p:val>
                                        </p:tav>
                                      </p:tavLst>
                                    </p:anim>
                                    <p:anim calcmode="lin" valueType="num">
                                      <p:cBhvr additive="base">
                                        <p:cTn id="14"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220"/>
                                        </p:tgtEl>
                                        <p:attrNameLst>
                                          <p:attrName>style.visibility</p:attrName>
                                        </p:attrNameLst>
                                      </p:cBhvr>
                                      <p:to>
                                        <p:strVal val="visible"/>
                                      </p:to>
                                    </p:set>
                                    <p:anim calcmode="lin" valueType="num">
                                      <p:cBhvr additive="base">
                                        <p:cTn id="19" dur="500" fill="hold"/>
                                        <p:tgtEl>
                                          <p:spTgt spid="9220"/>
                                        </p:tgtEl>
                                        <p:attrNameLst>
                                          <p:attrName>ppt_x</p:attrName>
                                        </p:attrNameLst>
                                      </p:cBhvr>
                                      <p:tavLst>
                                        <p:tav tm="0">
                                          <p:val>
                                            <p:strVal val="#ppt_x"/>
                                          </p:val>
                                        </p:tav>
                                        <p:tav tm="100000">
                                          <p:val>
                                            <p:strVal val="#ppt_x"/>
                                          </p:val>
                                        </p:tav>
                                      </p:tavLst>
                                    </p:anim>
                                    <p:anim calcmode="lin" valueType="num">
                                      <p:cBhvr additive="base">
                                        <p:cTn id="20" dur="500" fill="hold"/>
                                        <p:tgtEl>
                                          <p:spTgt spid="92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221"/>
                                        </p:tgtEl>
                                        <p:attrNameLst>
                                          <p:attrName>style.visibility</p:attrName>
                                        </p:attrNameLst>
                                      </p:cBhvr>
                                      <p:to>
                                        <p:strVal val="visible"/>
                                      </p:to>
                                    </p:set>
                                    <p:anim calcmode="lin" valueType="num">
                                      <p:cBhvr additive="base">
                                        <p:cTn id="25" dur="500" fill="hold"/>
                                        <p:tgtEl>
                                          <p:spTgt spid="9221"/>
                                        </p:tgtEl>
                                        <p:attrNameLst>
                                          <p:attrName>ppt_x</p:attrName>
                                        </p:attrNameLst>
                                      </p:cBhvr>
                                      <p:tavLst>
                                        <p:tav tm="0">
                                          <p:val>
                                            <p:strVal val="#ppt_x"/>
                                          </p:val>
                                        </p:tav>
                                        <p:tav tm="100000">
                                          <p:val>
                                            <p:strVal val="#ppt_x"/>
                                          </p:val>
                                        </p:tav>
                                      </p:tavLst>
                                    </p:anim>
                                    <p:anim calcmode="lin" valueType="num">
                                      <p:cBhvr additive="base">
                                        <p:cTn id="26"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226"/>
                                        </p:tgtEl>
                                        <p:attrNameLst>
                                          <p:attrName>style.visibility</p:attrName>
                                        </p:attrNameLst>
                                      </p:cBhvr>
                                      <p:to>
                                        <p:strVal val="visible"/>
                                      </p:to>
                                    </p:set>
                                    <p:anim calcmode="lin" valueType="num">
                                      <p:cBhvr additive="base">
                                        <p:cTn id="37" dur="500" fill="hold"/>
                                        <p:tgtEl>
                                          <p:spTgt spid="9226"/>
                                        </p:tgtEl>
                                        <p:attrNameLst>
                                          <p:attrName>ppt_x</p:attrName>
                                        </p:attrNameLst>
                                      </p:cBhvr>
                                      <p:tavLst>
                                        <p:tav tm="0">
                                          <p:val>
                                            <p:strVal val="#ppt_x"/>
                                          </p:val>
                                        </p:tav>
                                        <p:tav tm="100000">
                                          <p:val>
                                            <p:strVal val="#ppt_x"/>
                                          </p:val>
                                        </p:tav>
                                      </p:tavLst>
                                    </p:anim>
                                    <p:anim calcmode="lin" valueType="num">
                                      <p:cBhvr additive="base">
                                        <p:cTn id="38" dur="500" fill="hold"/>
                                        <p:tgtEl>
                                          <p:spTgt spid="92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227"/>
                                        </p:tgtEl>
                                        <p:attrNameLst>
                                          <p:attrName>style.visibility</p:attrName>
                                        </p:attrNameLst>
                                      </p:cBhvr>
                                      <p:to>
                                        <p:strVal val="visible"/>
                                      </p:to>
                                    </p:set>
                                    <p:anim calcmode="lin" valueType="num">
                                      <p:cBhvr additive="base">
                                        <p:cTn id="43" dur="500" fill="hold"/>
                                        <p:tgtEl>
                                          <p:spTgt spid="9227"/>
                                        </p:tgtEl>
                                        <p:attrNameLst>
                                          <p:attrName>ppt_x</p:attrName>
                                        </p:attrNameLst>
                                      </p:cBhvr>
                                      <p:tavLst>
                                        <p:tav tm="0">
                                          <p:val>
                                            <p:strVal val="#ppt_x"/>
                                          </p:val>
                                        </p:tav>
                                        <p:tav tm="100000">
                                          <p:val>
                                            <p:strVal val="#ppt_x"/>
                                          </p:val>
                                        </p:tav>
                                      </p:tavLst>
                                    </p:anim>
                                    <p:anim calcmode="lin" valueType="num">
                                      <p:cBhvr additive="base">
                                        <p:cTn id="44" dur="500" fill="hold"/>
                                        <p:tgtEl>
                                          <p:spTgt spid="92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9262"/>
                                        </p:tgtEl>
                                        <p:attrNameLst>
                                          <p:attrName>style.visibility</p:attrName>
                                        </p:attrNameLst>
                                      </p:cBhvr>
                                      <p:to>
                                        <p:strVal val="visible"/>
                                      </p:to>
                                    </p:set>
                                    <p:animEffect transition="in" filter="wipe(down)">
                                      <p:cBhvr>
                                        <p:cTn id="49" dur="500"/>
                                        <p:tgtEl>
                                          <p:spTgt spid="926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9256"/>
                                        </p:tgtEl>
                                        <p:attrNameLst>
                                          <p:attrName>style.visibility</p:attrName>
                                        </p:attrNameLst>
                                      </p:cBhvr>
                                      <p:to>
                                        <p:strVal val="visible"/>
                                      </p:to>
                                    </p:set>
                                    <p:animEffect transition="in" filter="wipe(down)">
                                      <p:cBhvr>
                                        <p:cTn id="54" dur="500"/>
                                        <p:tgtEl>
                                          <p:spTgt spid="925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9259"/>
                                        </p:tgtEl>
                                        <p:attrNameLst>
                                          <p:attrName>style.visibility</p:attrName>
                                        </p:attrNameLst>
                                      </p:cBhvr>
                                      <p:to>
                                        <p:strVal val="visible"/>
                                      </p:to>
                                    </p:set>
                                    <p:animEffect transition="in" filter="wipe(down)">
                                      <p:cBhvr>
                                        <p:cTn id="59" dur="500"/>
                                        <p:tgtEl>
                                          <p:spTgt spid="925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nodeType="clickEffect">
                                  <p:stCondLst>
                                    <p:cond delay="0"/>
                                  </p:stCondLst>
                                  <p:childTnLst>
                                    <p:set>
                                      <p:cBhvr>
                                        <p:cTn id="63" dur="1" fill="hold">
                                          <p:stCondLst>
                                            <p:cond delay="0"/>
                                          </p:stCondLst>
                                        </p:cTn>
                                        <p:tgtEl>
                                          <p:spTgt spid="9261"/>
                                        </p:tgtEl>
                                        <p:attrNameLst>
                                          <p:attrName>style.visibility</p:attrName>
                                        </p:attrNameLst>
                                      </p:cBhvr>
                                      <p:to>
                                        <p:strVal val="visible"/>
                                      </p:to>
                                    </p:set>
                                    <p:animEffect transition="in" filter="wipe(down)">
                                      <p:cBhvr>
                                        <p:cTn id="64" dur="500"/>
                                        <p:tgtEl>
                                          <p:spTgt spid="9261"/>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9258"/>
                                        </p:tgtEl>
                                        <p:attrNameLst>
                                          <p:attrName>style.visibility</p:attrName>
                                        </p:attrNameLst>
                                      </p:cBhvr>
                                      <p:to>
                                        <p:strVal val="visible"/>
                                      </p:to>
                                    </p:set>
                                    <p:animEffect transition="in" filter="wipe(down)">
                                      <p:cBhvr>
                                        <p:cTn id="69" dur="500"/>
                                        <p:tgtEl>
                                          <p:spTgt spid="925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nodeType="clickEffect">
                                  <p:stCondLst>
                                    <p:cond delay="0"/>
                                  </p:stCondLst>
                                  <p:childTnLst>
                                    <p:set>
                                      <p:cBhvr>
                                        <p:cTn id="73" dur="1" fill="hold">
                                          <p:stCondLst>
                                            <p:cond delay="0"/>
                                          </p:stCondLst>
                                        </p:cTn>
                                        <p:tgtEl>
                                          <p:spTgt spid="9255"/>
                                        </p:tgtEl>
                                        <p:attrNameLst>
                                          <p:attrName>style.visibility</p:attrName>
                                        </p:attrNameLst>
                                      </p:cBhvr>
                                      <p:to>
                                        <p:strVal val="visible"/>
                                      </p:to>
                                    </p:set>
                                    <p:animEffect transition="in" filter="wipe(down)">
                                      <p:cBhvr>
                                        <p:cTn id="74" dur="500"/>
                                        <p:tgtEl>
                                          <p:spTgt spid="9255"/>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9257"/>
                                        </p:tgtEl>
                                        <p:attrNameLst>
                                          <p:attrName>style.visibility</p:attrName>
                                        </p:attrNameLst>
                                      </p:cBhvr>
                                      <p:to>
                                        <p:strVal val="visible"/>
                                      </p:to>
                                    </p:set>
                                    <p:animEffect transition="in" filter="wipe(down)">
                                      <p:cBhvr>
                                        <p:cTn id="79" dur="500"/>
                                        <p:tgtEl>
                                          <p:spTgt spid="9257"/>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9260"/>
                                        </p:tgtEl>
                                        <p:attrNameLst>
                                          <p:attrName>style.visibility</p:attrName>
                                        </p:attrNameLst>
                                      </p:cBhvr>
                                      <p:to>
                                        <p:strVal val="visible"/>
                                      </p:to>
                                    </p:set>
                                    <p:animEffect transition="in" filter="wipe(down)">
                                      <p:cBhvr>
                                        <p:cTn id="84" dur="500"/>
                                        <p:tgtEl>
                                          <p:spTgt spid="9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0" grpId="0" autoUpdateAnimBg="0"/>
      <p:bldP spid="9221" grpId="0" autoUpdateAnimBg="0"/>
      <p:bldP spid="9226" grpId="0" autoUpdateAnimBg="0"/>
      <p:bldP spid="922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1828800" y="2771775"/>
          <a:ext cx="4038600" cy="1038225"/>
        </p:xfrm>
        <a:graphic>
          <a:graphicData uri="http://schemas.openxmlformats.org/presentationml/2006/ole">
            <p:oleObj spid="_x0000_s3074" r:id="rId3" imgW="1778317" imgH="457517" progId="Equation.3">
              <p:embed/>
            </p:oleObj>
          </a:graphicData>
        </a:graphic>
      </p:graphicFrame>
      <p:graphicFrame>
        <p:nvGraphicFramePr>
          <p:cNvPr id="10243" name="Group 3"/>
          <p:cNvGraphicFramePr>
            <a:graphicFrameLocks noGrp="1"/>
          </p:cNvGraphicFramePr>
          <p:nvPr/>
        </p:nvGraphicFramePr>
        <p:xfrm>
          <a:off x="685800" y="333375"/>
          <a:ext cx="7391400" cy="2621280"/>
        </p:xfrm>
        <a:graphic>
          <a:graphicData uri="http://schemas.openxmlformats.org/drawingml/2006/table">
            <a:tbl>
              <a:tblPr/>
              <a:tblGrid>
                <a:gridCol w="1600200"/>
                <a:gridCol w="1600200"/>
                <a:gridCol w="1600200"/>
                <a:gridCol w="2590800"/>
              </a:tblGrid>
              <a:tr h="635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pitchFamily="34" charset="0"/>
                          <a:ea typeface="宋体" pitchFamily="2" charset="-122"/>
                        </a:rPr>
                        <a:t>产品</a:t>
                      </a:r>
                      <a:r>
                        <a:rPr kumimoji="0" lang="en-US" sz="2000" b="0" i="1" u="none" strike="noStrike" cap="none" normalizeH="0" baseline="0" smtClean="0">
                          <a:ln>
                            <a:noFill/>
                          </a:ln>
                          <a:solidFill>
                            <a:schemeClr val="tx1"/>
                          </a:solidFill>
                          <a:effectLst/>
                          <a:latin typeface="Times New Roman" pitchFamily="18" charset="0"/>
                          <a:ea typeface="宋体" pitchFamily="2" charset="-122"/>
                        </a:rPr>
                        <a:t>x</a:t>
                      </a:r>
                      <a:r>
                        <a:rPr kumimoji="0" lang="zh-CN" altLang="en-US" sz="2000" b="0" i="0" u="none" strike="noStrike" cap="none" normalizeH="0" baseline="0" smtClean="0">
                          <a:ln>
                            <a:noFill/>
                          </a:ln>
                          <a:solidFill>
                            <a:schemeClr val="tx1"/>
                          </a:solidFill>
                          <a:effectLst/>
                          <a:latin typeface="Arial" pitchFamily="34" charset="0"/>
                          <a:ea typeface="宋体" pitchFamily="2" charset="-122"/>
                        </a:rPr>
                        <a:t>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pitchFamily="34" charset="0"/>
                          <a:ea typeface="宋体" pitchFamily="2" charset="-122"/>
                        </a:rPr>
                        <a:t>原料</a:t>
                      </a:r>
                      <a:r>
                        <a:rPr kumimoji="0" lang="en-US" sz="2000" b="0" i="1" u="none" strike="noStrike" cap="none" normalizeH="0" baseline="0" smtClean="0">
                          <a:ln>
                            <a:noFill/>
                          </a:ln>
                          <a:solidFill>
                            <a:schemeClr val="tx1"/>
                          </a:solidFill>
                          <a:effectLst/>
                          <a:latin typeface="Times New Roman" pitchFamily="18" charset="0"/>
                          <a:ea typeface="宋体" pitchFamily="2" charset="-122"/>
                        </a:rPr>
                        <a:t>y</a:t>
                      </a:r>
                      <a:r>
                        <a:rPr kumimoji="0" lang="zh-CN" altLang="en-US" sz="2000" b="0" i="0" u="none" strike="noStrike" cap="none" normalizeH="0" baseline="0" smtClean="0">
                          <a:ln>
                            <a:noFill/>
                          </a:ln>
                          <a:solidFill>
                            <a:schemeClr val="tx1"/>
                          </a:solidFill>
                          <a:effectLst/>
                          <a:latin typeface="Arial" pitchFamily="34" charset="0"/>
                          <a:ea typeface="宋体" pitchFamily="2" charset="-122"/>
                        </a:rPr>
                        <a:t>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sz="2000" b="0" i="0" u="none" strike="noStrike" cap="none" normalizeH="0" baseline="0" smtClean="0">
                          <a:ln>
                            <a:noFill/>
                          </a:ln>
                          <a:solidFill>
                            <a:schemeClr val="tx1"/>
                          </a:solidFill>
                          <a:effectLst/>
                          <a:latin typeface="Arial" pitchFamily="34" charset="0"/>
                          <a:ea typeface="宋体" pitchFamily="2" charset="-122"/>
                        </a:rPr>
                        <a:t>合计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pitchFamily="34" charset="0"/>
                          <a:ea typeface="宋体" pitchFamily="2" charset="-122"/>
                        </a:rPr>
                        <a:t>公路运费</a:t>
                      </a:r>
                      <a:r>
                        <a:rPr kumimoji="0" lang="en-US" sz="2000" b="0" i="0" u="none" strike="noStrike" cap="none" normalizeH="0" baseline="0" smtClean="0">
                          <a:ln>
                            <a:noFill/>
                          </a:ln>
                          <a:solidFill>
                            <a:schemeClr val="tx1"/>
                          </a:solidFill>
                          <a:effectLst/>
                          <a:latin typeface="Arial" pitchFamily="34" charset="0"/>
                          <a:ea typeface="宋体" pitchFamily="2" charset="-122"/>
                        </a:rPr>
                        <a:t>(</a:t>
                      </a:r>
                      <a:r>
                        <a:rPr kumimoji="0" lang="zh-CN" altLang="en-US" sz="2000" b="0" i="0" u="none" strike="noStrike" cap="none" normalizeH="0" baseline="0" smtClean="0">
                          <a:ln>
                            <a:noFill/>
                          </a:ln>
                          <a:solidFill>
                            <a:schemeClr val="tx1"/>
                          </a:solidFill>
                          <a:effectLst/>
                          <a:latin typeface="Arial" pitchFamily="34" charset="0"/>
                          <a:ea typeface="宋体" pitchFamily="2" charset="-122"/>
                        </a:rPr>
                        <a:t>元</a:t>
                      </a:r>
                      <a:r>
                        <a:rPr kumimoji="0" lang="en-US" sz="2000" b="0" i="0" u="none" strike="noStrike" cap="none" normalizeH="0" baseline="0" smtClean="0">
                          <a:ln>
                            <a:noFill/>
                          </a:ln>
                          <a:solidFill>
                            <a:schemeClr val="tx1"/>
                          </a:solidFill>
                          <a:effectLst/>
                          <a:latin typeface="Arial" pitchFamily="34" charset="0"/>
                          <a:ea typeface="宋体" pitchFamily="2"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Arial" pitchFamily="34" charset="0"/>
                          <a:ea typeface="宋体" pitchFamily="2" charset="-122"/>
                        </a:rPr>
                        <a:t>铁路运费</a:t>
                      </a:r>
                      <a:r>
                        <a:rPr kumimoji="0" lang="en-US" sz="2000" b="0" i="0" u="none" strike="noStrike" cap="none" normalizeH="0" baseline="0" smtClean="0">
                          <a:ln>
                            <a:noFill/>
                          </a:ln>
                          <a:solidFill>
                            <a:schemeClr val="tx1"/>
                          </a:solidFill>
                          <a:effectLst/>
                          <a:latin typeface="Arial" pitchFamily="34" charset="0"/>
                          <a:ea typeface="宋体" pitchFamily="2" charset="-122"/>
                        </a:rPr>
                        <a:t>(</a:t>
                      </a:r>
                      <a:r>
                        <a:rPr kumimoji="0" lang="zh-CN" altLang="en-US" sz="2000" b="0" i="0" u="none" strike="noStrike" cap="none" normalizeH="0" baseline="0" smtClean="0">
                          <a:ln>
                            <a:noFill/>
                          </a:ln>
                          <a:solidFill>
                            <a:schemeClr val="tx1"/>
                          </a:solidFill>
                          <a:effectLst/>
                          <a:latin typeface="Arial" pitchFamily="34" charset="0"/>
                          <a:ea typeface="宋体" pitchFamily="2" charset="-122"/>
                        </a:rPr>
                        <a:t>元</a:t>
                      </a:r>
                      <a:r>
                        <a:rPr kumimoji="0" lang="en-US" sz="2000" b="0" i="0" u="none" strike="noStrike" cap="none" normalizeH="0" baseline="0" smtClean="0">
                          <a:ln>
                            <a:noFill/>
                          </a:ln>
                          <a:solidFill>
                            <a:schemeClr val="tx1"/>
                          </a:solidFill>
                          <a:effectLst/>
                          <a:latin typeface="Arial" pitchFamily="34" charset="0"/>
                          <a:ea typeface="宋体" pitchFamily="2" charset="-12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sz="2000" b="0" i="0" u="none" strike="noStrike" cap="none" normalizeH="0" baseline="0" smtClean="0">
                          <a:ln>
                            <a:noFill/>
                          </a:ln>
                          <a:solidFill>
                            <a:schemeClr val="tx1"/>
                          </a:solidFill>
                          <a:effectLst/>
                          <a:latin typeface="Arial" pitchFamily="34" charset="0"/>
                          <a:ea typeface="宋体" pitchFamily="2" charset="-122"/>
                        </a:rPr>
                        <a:t>价值（元）</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075" name="Object 30"/>
          <p:cNvGraphicFramePr>
            <a:graphicFrameLocks noChangeAspect="1"/>
          </p:cNvGraphicFramePr>
          <p:nvPr/>
        </p:nvGraphicFramePr>
        <p:xfrm>
          <a:off x="2362200" y="1096963"/>
          <a:ext cx="1219200" cy="379412"/>
        </p:xfrm>
        <a:graphic>
          <a:graphicData uri="http://schemas.openxmlformats.org/presentationml/2006/ole">
            <p:oleObj spid="_x0000_s3075" r:id="rId4" imgW="573559" imgH="178659" progId="Equation.3">
              <p:embed/>
            </p:oleObj>
          </a:graphicData>
        </a:graphic>
      </p:graphicFrame>
      <p:graphicFrame>
        <p:nvGraphicFramePr>
          <p:cNvPr id="3076" name="Object 31"/>
          <p:cNvGraphicFramePr>
            <a:graphicFrameLocks noChangeAspect="1"/>
          </p:cNvGraphicFramePr>
          <p:nvPr/>
        </p:nvGraphicFramePr>
        <p:xfrm>
          <a:off x="3975100" y="1068388"/>
          <a:ext cx="1192213" cy="433387"/>
        </p:xfrm>
        <a:graphic>
          <a:graphicData uri="http://schemas.openxmlformats.org/presentationml/2006/ole">
            <p:oleObj spid="_x0000_s3076" r:id="rId5" imgW="561308" imgH="204314" progId="Equation.3">
              <p:embed/>
            </p:oleObj>
          </a:graphicData>
        </a:graphic>
      </p:graphicFrame>
      <p:graphicFrame>
        <p:nvGraphicFramePr>
          <p:cNvPr id="3077" name="Object 32"/>
          <p:cNvGraphicFramePr>
            <a:graphicFrameLocks noChangeAspect="1"/>
          </p:cNvGraphicFramePr>
          <p:nvPr/>
        </p:nvGraphicFramePr>
        <p:xfrm>
          <a:off x="5627688" y="1068388"/>
          <a:ext cx="2220912" cy="433387"/>
        </p:xfrm>
        <a:graphic>
          <a:graphicData uri="http://schemas.openxmlformats.org/presentationml/2006/ole">
            <p:oleObj spid="_x0000_s3077" r:id="rId6" imgW="1045801" imgH="204314" progId="Equation.3">
              <p:embed/>
            </p:oleObj>
          </a:graphicData>
        </a:graphic>
      </p:graphicFrame>
      <p:graphicFrame>
        <p:nvGraphicFramePr>
          <p:cNvPr id="3078" name="Object 33"/>
          <p:cNvGraphicFramePr>
            <a:graphicFrameLocks noChangeAspect="1"/>
          </p:cNvGraphicFramePr>
          <p:nvPr/>
        </p:nvGraphicFramePr>
        <p:xfrm>
          <a:off x="2379663" y="1630363"/>
          <a:ext cx="1354137" cy="379412"/>
        </p:xfrm>
        <a:graphic>
          <a:graphicData uri="http://schemas.openxmlformats.org/presentationml/2006/ole">
            <p:oleObj spid="_x0000_s3078" r:id="rId7" imgW="637252" imgH="178659" progId="Equation.3">
              <p:embed/>
            </p:oleObj>
          </a:graphicData>
        </a:graphic>
      </p:graphicFrame>
      <p:graphicFrame>
        <p:nvGraphicFramePr>
          <p:cNvPr id="3079" name="Object 34"/>
          <p:cNvGraphicFramePr>
            <a:graphicFrameLocks noChangeAspect="1"/>
          </p:cNvGraphicFramePr>
          <p:nvPr/>
        </p:nvGraphicFramePr>
        <p:xfrm>
          <a:off x="4024313" y="1601788"/>
          <a:ext cx="1382712" cy="433387"/>
        </p:xfrm>
        <a:graphic>
          <a:graphicData uri="http://schemas.openxmlformats.org/presentationml/2006/ole">
            <p:oleObj spid="_x0000_s3079" r:id="rId8" imgW="650557" imgH="204314" progId="Equation.3">
              <p:embed/>
            </p:oleObj>
          </a:graphicData>
        </a:graphic>
      </p:graphicFrame>
      <p:graphicFrame>
        <p:nvGraphicFramePr>
          <p:cNvPr id="3080" name="Object 35"/>
          <p:cNvGraphicFramePr>
            <a:graphicFrameLocks noChangeAspect="1"/>
          </p:cNvGraphicFramePr>
          <p:nvPr/>
        </p:nvGraphicFramePr>
        <p:xfrm>
          <a:off x="5519738" y="1628775"/>
          <a:ext cx="2519362" cy="433388"/>
        </p:xfrm>
        <a:graphic>
          <a:graphicData uri="http://schemas.openxmlformats.org/presentationml/2006/ole">
            <p:oleObj spid="_x0000_s3080" r:id="rId9" imgW="1186049" imgH="204314" progId="Equation.3">
              <p:embed/>
            </p:oleObj>
          </a:graphicData>
        </a:graphic>
      </p:graphicFrame>
      <p:graphicFrame>
        <p:nvGraphicFramePr>
          <p:cNvPr id="3081" name="Object 36"/>
          <p:cNvGraphicFramePr>
            <a:graphicFrameLocks noChangeAspect="1"/>
          </p:cNvGraphicFramePr>
          <p:nvPr/>
        </p:nvGraphicFramePr>
        <p:xfrm>
          <a:off x="2514600" y="2162175"/>
          <a:ext cx="990600" cy="407988"/>
        </p:xfrm>
        <a:graphic>
          <a:graphicData uri="http://schemas.openxmlformats.org/presentationml/2006/ole">
            <p:oleObj spid="_x0000_s3081" r:id="rId10" imgW="435517" imgH="179517" progId="Equation.3">
              <p:embed/>
            </p:oleObj>
          </a:graphicData>
        </a:graphic>
      </p:graphicFrame>
      <p:graphicFrame>
        <p:nvGraphicFramePr>
          <p:cNvPr id="3082" name="Object 37"/>
          <p:cNvGraphicFramePr>
            <a:graphicFrameLocks noChangeAspect="1"/>
          </p:cNvGraphicFramePr>
          <p:nvPr/>
        </p:nvGraphicFramePr>
        <p:xfrm>
          <a:off x="4191000" y="2162175"/>
          <a:ext cx="914400" cy="430213"/>
        </p:xfrm>
        <a:graphic>
          <a:graphicData uri="http://schemas.openxmlformats.org/presentationml/2006/ole">
            <p:oleObj spid="_x0000_s3082" r:id="rId11" imgW="435898" imgH="205296" progId="Equation.3">
              <p:embed/>
            </p:oleObj>
          </a:graphicData>
        </a:graphic>
      </p:graphicFrame>
      <p:grpSp>
        <p:nvGrpSpPr>
          <p:cNvPr id="2" name="Group 38"/>
          <p:cNvGrpSpPr>
            <a:grpSpLocks/>
          </p:cNvGrpSpPr>
          <p:nvPr/>
        </p:nvGrpSpPr>
        <p:grpSpPr bwMode="auto">
          <a:xfrm>
            <a:off x="1066800" y="3762375"/>
            <a:ext cx="3200400" cy="992188"/>
            <a:chOff x="0" y="0"/>
            <a:chExt cx="2016" cy="625"/>
          </a:xfrm>
        </p:grpSpPr>
        <p:sp>
          <p:nvSpPr>
            <p:cNvPr id="3115" name="Text Box 39"/>
            <p:cNvSpPr txBox="1">
              <a:spLocks noChangeArrowheads="1"/>
            </p:cNvSpPr>
            <p:nvPr/>
          </p:nvSpPr>
          <p:spPr bwMode="auto">
            <a:xfrm>
              <a:off x="0" y="144"/>
              <a:ext cx="1296" cy="288"/>
            </a:xfrm>
            <a:prstGeom prst="rect">
              <a:avLst/>
            </a:prstGeom>
            <a:noFill/>
            <a:ln w="9525">
              <a:noFill/>
              <a:miter lim="800000"/>
              <a:headEnd/>
              <a:tailEnd/>
            </a:ln>
          </p:spPr>
          <p:txBody>
            <a:bodyPr>
              <a:spAutoFit/>
            </a:bodyPr>
            <a:lstStyle/>
            <a:p>
              <a:pPr>
                <a:spcBef>
                  <a:spcPct val="50000"/>
                </a:spcBef>
              </a:pPr>
              <a:r>
                <a:rPr lang="zh-CN" altLang="en-US"/>
                <a:t>           解得</a:t>
              </a:r>
              <a:r>
                <a:rPr lang="zh-CN" altLang="en-US" b="0"/>
                <a:t>，</a:t>
              </a:r>
            </a:p>
          </p:txBody>
        </p:sp>
        <p:graphicFrame>
          <p:nvGraphicFramePr>
            <p:cNvPr id="3084" name="Object 40"/>
            <p:cNvGraphicFramePr>
              <a:graphicFrameLocks noChangeAspect="1"/>
            </p:cNvGraphicFramePr>
            <p:nvPr/>
          </p:nvGraphicFramePr>
          <p:xfrm>
            <a:off x="1200" y="0"/>
            <a:ext cx="816" cy="625"/>
          </p:xfrm>
          <a:graphic>
            <a:graphicData uri="http://schemas.openxmlformats.org/presentationml/2006/ole">
              <p:oleObj spid="_x0000_s3084" r:id="rId12" imgW="600080" imgH="459710" progId="Equation.3">
                <p:embed/>
              </p:oleObj>
            </a:graphicData>
          </a:graphic>
        </p:graphicFrame>
      </p:grpSp>
      <p:graphicFrame>
        <p:nvGraphicFramePr>
          <p:cNvPr id="10281" name="Object 41"/>
          <p:cNvGraphicFramePr>
            <a:graphicFrameLocks noChangeAspect="1"/>
          </p:cNvGraphicFramePr>
          <p:nvPr/>
        </p:nvGraphicFramePr>
        <p:xfrm>
          <a:off x="1676400" y="4752975"/>
          <a:ext cx="5257800" cy="984250"/>
        </p:xfrm>
        <a:graphic>
          <a:graphicData uri="http://schemas.openxmlformats.org/presentationml/2006/ole">
            <p:oleObj spid="_x0000_s3083" r:id="rId13" imgW="2170133" imgH="406365" progId="Equation.3">
              <p:embed/>
            </p:oleObj>
          </a:graphicData>
        </a:graphic>
      </p:graphicFrame>
      <p:sp>
        <p:nvSpPr>
          <p:cNvPr id="10282" name="Text Box 42"/>
          <p:cNvSpPr txBox="1">
            <a:spLocks noChangeArrowheads="1"/>
          </p:cNvSpPr>
          <p:nvPr/>
        </p:nvSpPr>
        <p:spPr bwMode="auto">
          <a:xfrm>
            <a:off x="0" y="5911850"/>
            <a:ext cx="9144000" cy="946150"/>
          </a:xfrm>
          <a:prstGeom prst="rect">
            <a:avLst/>
          </a:prstGeom>
          <a:noFill/>
          <a:ln w="9525">
            <a:noFill/>
            <a:miter lim="800000"/>
            <a:headEnd/>
            <a:tailEnd/>
          </a:ln>
        </p:spPr>
        <p:txBody>
          <a:bodyPr>
            <a:spAutoFit/>
          </a:bodyPr>
          <a:lstStyle/>
          <a:p>
            <a:pPr>
              <a:spcBef>
                <a:spcPct val="50000"/>
              </a:spcBef>
            </a:pPr>
            <a:r>
              <a:rPr lang="zh-CN" altLang="en-US" sz="2800"/>
              <a:t>答：这批产品的销售款比原料费与运输费的和多</a:t>
            </a:r>
            <a:r>
              <a:rPr lang="en-US" altLang="zh-CN" sz="2800"/>
              <a:t>1887800</a:t>
            </a:r>
            <a:r>
              <a:rPr lang="zh-CN" altLang="en-US" sz="2800"/>
              <a:t>元</a:t>
            </a:r>
            <a:r>
              <a:rPr lang="zh-CN" altLang="en-US" sz="2800" b="0"/>
              <a:t>。</a:t>
            </a:r>
          </a:p>
        </p:txBody>
      </p:sp>
      <p:pic>
        <p:nvPicPr>
          <p:cNvPr id="3114" name="Picture 43" descr="000"/>
          <p:cNvPicPr>
            <a:picLocks noChangeAspect="1" noChangeArrowheads="1"/>
          </p:cNvPicPr>
          <p:nvPr/>
        </p:nvPicPr>
        <p:blipFill>
          <a:blip r:embed="rId14" cstate="print"/>
          <a:srcRect/>
          <a:stretch>
            <a:fillRect/>
          </a:stretch>
        </p:blipFill>
        <p:spPr bwMode="auto">
          <a:xfrm>
            <a:off x="8135938" y="0"/>
            <a:ext cx="1008062" cy="865188"/>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left)">
                                      <p:cBhvr>
                                        <p:cTn id="7" dur="1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281"/>
                                        </p:tgtEl>
                                        <p:attrNameLst>
                                          <p:attrName>style.visibility</p:attrName>
                                        </p:attrNameLst>
                                      </p:cBhvr>
                                      <p:to>
                                        <p:strVal val="visible"/>
                                      </p:to>
                                    </p:set>
                                    <p:animEffect transition="in" filter="wipe(up)">
                                      <p:cBhvr>
                                        <p:cTn id="17" dur="1000"/>
                                        <p:tgtEl>
                                          <p:spTgt spid="10281"/>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10282"/>
                                        </p:tgtEl>
                                        <p:attrNameLst>
                                          <p:attrName>style.visibility</p:attrName>
                                        </p:attrNameLst>
                                      </p:cBhvr>
                                      <p:to>
                                        <p:strVal val="visible"/>
                                      </p:to>
                                    </p:set>
                                    <p:anim calcmode="discrete" valueType="clr">
                                      <p:cBhvr override="childStyle">
                                        <p:cTn id="22" dur="80"/>
                                        <p:tgtEl>
                                          <p:spTgt spid="10282"/>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10282"/>
                                        </p:tgtEl>
                                        <p:attrNameLst>
                                          <p:attrName>fillcolor</p:attrName>
                                        </p:attrNameLst>
                                      </p:cBhvr>
                                      <p:tavLst>
                                        <p:tav tm="0">
                                          <p:val>
                                            <p:clrVal>
                                              <a:schemeClr val="accent2"/>
                                            </p:clrVal>
                                          </p:val>
                                        </p:tav>
                                        <p:tav tm="50000">
                                          <p:val>
                                            <p:clrVal>
                                              <a:schemeClr val="hlink"/>
                                            </p:clrVal>
                                          </p:val>
                                        </p:tav>
                                      </p:tavLst>
                                    </p:anim>
                                    <p:set>
                                      <p:cBhvr>
                                        <p:cTn id="24" dur="80"/>
                                        <p:tgtEl>
                                          <p:spTgt spid="1028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0" y="188913"/>
            <a:ext cx="8915400" cy="3200400"/>
          </a:xfrm>
          <a:prstGeom prst="rect">
            <a:avLst/>
          </a:prstGeom>
          <a:noFill/>
          <a:ln w="9525">
            <a:noFill/>
            <a:miter lim="800000"/>
            <a:headEnd/>
            <a:tailEnd/>
          </a:ln>
        </p:spPr>
        <p:txBody>
          <a:bodyPr>
            <a:spAutoFit/>
          </a:bodyPr>
          <a:lstStyle/>
          <a:p>
            <a:pPr>
              <a:spcBef>
                <a:spcPct val="50000"/>
              </a:spcBef>
            </a:pPr>
            <a:r>
              <a:rPr lang="zh-CN" altLang="en-US" sz="2800"/>
              <a:t>    </a:t>
            </a:r>
            <a:r>
              <a:rPr lang="zh-CN" altLang="en-US" sz="3600">
                <a:solidFill>
                  <a:srgbClr val="FF0000"/>
                </a:solidFill>
              </a:rPr>
              <a:t>练习：</a:t>
            </a:r>
            <a:r>
              <a:rPr lang="zh-CN" altLang="en-US" sz="2800"/>
              <a:t>某牛奶加工厂现有鲜奶</a:t>
            </a:r>
            <a:r>
              <a:rPr lang="en-US" altLang="zh-CN" sz="2800">
                <a:solidFill>
                  <a:srgbClr val="FF0000"/>
                </a:solidFill>
              </a:rPr>
              <a:t>9</a:t>
            </a:r>
            <a:r>
              <a:rPr lang="zh-CN" altLang="en-US" sz="2800"/>
              <a:t>吨</a:t>
            </a:r>
            <a:r>
              <a:rPr lang="en-US" altLang="zh-CN" sz="2800"/>
              <a:t>,</a:t>
            </a:r>
            <a:r>
              <a:rPr lang="zh-CN" altLang="en-US" sz="2800"/>
              <a:t>若在市场上直接销售鲜奶</a:t>
            </a:r>
            <a:r>
              <a:rPr lang="en-US" altLang="zh-CN" sz="2800"/>
              <a:t>,</a:t>
            </a:r>
            <a:r>
              <a:rPr lang="zh-CN" altLang="en-US" sz="2800"/>
              <a:t>每吨可获利润</a:t>
            </a:r>
            <a:r>
              <a:rPr lang="en-US" altLang="zh-CN" sz="2800">
                <a:solidFill>
                  <a:srgbClr val="FF0000"/>
                </a:solidFill>
              </a:rPr>
              <a:t>500</a:t>
            </a:r>
            <a:r>
              <a:rPr lang="zh-CN" altLang="en-US" sz="2800"/>
              <a:t>元</a:t>
            </a:r>
            <a:r>
              <a:rPr lang="en-US" altLang="zh-CN" sz="2800"/>
              <a:t>,</a:t>
            </a:r>
            <a:r>
              <a:rPr lang="zh-CN" altLang="en-US" sz="2800"/>
              <a:t>若制成酸奶销售</a:t>
            </a:r>
            <a:r>
              <a:rPr lang="en-US" altLang="zh-CN" sz="2800"/>
              <a:t>,</a:t>
            </a:r>
            <a:r>
              <a:rPr lang="zh-CN" altLang="en-US" sz="2800"/>
              <a:t>每吨可获利润</a:t>
            </a:r>
            <a:r>
              <a:rPr lang="en-US" altLang="zh-CN" sz="2800">
                <a:solidFill>
                  <a:srgbClr val="FF0000"/>
                </a:solidFill>
              </a:rPr>
              <a:t>1200</a:t>
            </a:r>
            <a:r>
              <a:rPr lang="zh-CN" altLang="en-US" sz="2800"/>
              <a:t>元</a:t>
            </a:r>
            <a:r>
              <a:rPr lang="en-US" altLang="zh-CN" sz="2800"/>
              <a:t>,</a:t>
            </a:r>
            <a:r>
              <a:rPr lang="zh-CN" altLang="en-US" sz="2800"/>
              <a:t>若制成奶片销售</a:t>
            </a:r>
            <a:r>
              <a:rPr lang="en-US" altLang="zh-CN" sz="2800"/>
              <a:t>,</a:t>
            </a:r>
            <a:r>
              <a:rPr lang="zh-CN" altLang="en-US" sz="2800"/>
              <a:t>每吨可获利润</a:t>
            </a:r>
            <a:r>
              <a:rPr lang="en-US" altLang="zh-CN" sz="2800">
                <a:solidFill>
                  <a:srgbClr val="FF0000"/>
                </a:solidFill>
              </a:rPr>
              <a:t>2000</a:t>
            </a:r>
            <a:r>
              <a:rPr lang="zh-CN" altLang="en-US" sz="2800"/>
              <a:t>元</a:t>
            </a:r>
            <a:r>
              <a:rPr lang="en-US" altLang="zh-CN" sz="2800"/>
              <a:t>.</a:t>
            </a:r>
            <a:r>
              <a:rPr lang="zh-CN" altLang="en-US" sz="2800">
                <a:solidFill>
                  <a:srgbClr val="3333FF"/>
                </a:solidFill>
              </a:rPr>
              <a:t>该厂生产能力如下</a:t>
            </a:r>
            <a:r>
              <a:rPr lang="en-US" altLang="zh-CN" sz="2800">
                <a:solidFill>
                  <a:srgbClr val="3333FF"/>
                </a:solidFill>
              </a:rPr>
              <a:t>:</a:t>
            </a:r>
            <a:r>
              <a:rPr lang="zh-CN" altLang="en-US" sz="2800">
                <a:solidFill>
                  <a:srgbClr val="3333FF"/>
                </a:solidFill>
              </a:rPr>
              <a:t>每天可加工</a:t>
            </a:r>
            <a:r>
              <a:rPr lang="en-US" altLang="zh-CN" sz="2800">
                <a:solidFill>
                  <a:srgbClr val="FF0000"/>
                </a:solidFill>
              </a:rPr>
              <a:t>3</a:t>
            </a:r>
            <a:r>
              <a:rPr lang="zh-CN" altLang="en-US" sz="2800">
                <a:solidFill>
                  <a:srgbClr val="3333FF"/>
                </a:solidFill>
              </a:rPr>
              <a:t>吨酸奶或</a:t>
            </a:r>
            <a:r>
              <a:rPr lang="en-US" altLang="zh-CN" sz="2800">
                <a:solidFill>
                  <a:srgbClr val="FF0000"/>
                </a:solidFill>
              </a:rPr>
              <a:t>1</a:t>
            </a:r>
            <a:r>
              <a:rPr lang="zh-CN" altLang="en-US" sz="2800">
                <a:solidFill>
                  <a:srgbClr val="3333FF"/>
                </a:solidFill>
              </a:rPr>
              <a:t>吨奶片</a:t>
            </a:r>
            <a:r>
              <a:rPr lang="en-US" altLang="zh-CN" sz="2800">
                <a:solidFill>
                  <a:srgbClr val="3333FF"/>
                </a:solidFill>
              </a:rPr>
              <a:t>,</a:t>
            </a:r>
            <a:r>
              <a:rPr lang="zh-CN" altLang="en-US" sz="2800">
                <a:solidFill>
                  <a:srgbClr val="3333FF"/>
                </a:solidFill>
              </a:rPr>
              <a:t>受人员和季节的限制</a:t>
            </a:r>
            <a:r>
              <a:rPr lang="en-US" altLang="zh-CN" sz="2800">
                <a:solidFill>
                  <a:srgbClr val="3333FF"/>
                </a:solidFill>
              </a:rPr>
              <a:t>,</a:t>
            </a:r>
            <a:r>
              <a:rPr lang="zh-CN" altLang="en-US" sz="2800">
                <a:solidFill>
                  <a:srgbClr val="3333FF"/>
                </a:solidFill>
              </a:rPr>
              <a:t>两种方式不能同时进行</a:t>
            </a:r>
            <a:r>
              <a:rPr lang="en-US" altLang="zh-CN" sz="2800">
                <a:solidFill>
                  <a:srgbClr val="3333FF"/>
                </a:solidFill>
              </a:rPr>
              <a:t>.</a:t>
            </a:r>
            <a:r>
              <a:rPr lang="zh-CN" altLang="en-US" sz="2800">
                <a:solidFill>
                  <a:srgbClr val="3333FF"/>
                </a:solidFill>
              </a:rPr>
              <a:t>受季节的限制</a:t>
            </a:r>
            <a:r>
              <a:rPr lang="en-US" altLang="zh-CN" sz="2800">
                <a:solidFill>
                  <a:srgbClr val="3333FF"/>
                </a:solidFill>
              </a:rPr>
              <a:t>,</a:t>
            </a:r>
            <a:r>
              <a:rPr lang="zh-CN" altLang="en-US" sz="2800">
                <a:solidFill>
                  <a:srgbClr val="3333FF"/>
                </a:solidFill>
              </a:rPr>
              <a:t>这批牛奶必须在</a:t>
            </a:r>
            <a:r>
              <a:rPr lang="en-US" altLang="zh-CN" sz="2800">
                <a:solidFill>
                  <a:srgbClr val="FF0000"/>
                </a:solidFill>
              </a:rPr>
              <a:t>4</a:t>
            </a:r>
            <a:r>
              <a:rPr lang="zh-CN" altLang="en-US" sz="2800">
                <a:solidFill>
                  <a:srgbClr val="3333FF"/>
                </a:solidFill>
              </a:rPr>
              <a:t>天内加工并销售完毕</a:t>
            </a:r>
            <a:r>
              <a:rPr lang="en-US" altLang="zh-CN" sz="2800">
                <a:solidFill>
                  <a:srgbClr val="3333FF"/>
                </a:solidFill>
              </a:rPr>
              <a:t>,</a:t>
            </a:r>
            <a:r>
              <a:rPr lang="zh-CN" altLang="en-US" sz="2800">
                <a:solidFill>
                  <a:srgbClr val="3333FF"/>
                </a:solidFill>
              </a:rPr>
              <a:t>为此该厂制定了两套方案</a:t>
            </a:r>
            <a:r>
              <a:rPr lang="en-US" altLang="zh-CN" sz="2800">
                <a:solidFill>
                  <a:srgbClr val="3333FF"/>
                </a:solidFill>
              </a:rPr>
              <a:t>:</a:t>
            </a:r>
          </a:p>
        </p:txBody>
      </p:sp>
      <p:sp>
        <p:nvSpPr>
          <p:cNvPr id="35843" name="Text Box 3"/>
          <p:cNvSpPr txBox="1">
            <a:spLocks noChangeArrowheads="1"/>
          </p:cNvSpPr>
          <p:nvPr/>
        </p:nvSpPr>
        <p:spPr bwMode="auto">
          <a:xfrm>
            <a:off x="395288" y="3284538"/>
            <a:ext cx="8458200" cy="519112"/>
          </a:xfrm>
          <a:prstGeom prst="rect">
            <a:avLst/>
          </a:prstGeom>
          <a:noFill/>
          <a:ln w="9525">
            <a:noFill/>
            <a:miter lim="800000"/>
            <a:headEnd/>
            <a:tailEnd/>
          </a:ln>
        </p:spPr>
        <p:txBody>
          <a:bodyPr>
            <a:spAutoFit/>
          </a:bodyPr>
          <a:lstStyle/>
          <a:p>
            <a:pPr>
              <a:spcBef>
                <a:spcPct val="50000"/>
              </a:spcBef>
            </a:pPr>
            <a:r>
              <a:rPr lang="zh-CN" altLang="en-US" sz="2800"/>
              <a:t>方案一</a:t>
            </a:r>
            <a:r>
              <a:rPr lang="en-US" altLang="zh-CN" sz="2800"/>
              <a:t>:</a:t>
            </a:r>
            <a:r>
              <a:rPr lang="zh-CN" altLang="en-US" sz="2800"/>
              <a:t>尽可能多的制成奶片</a:t>
            </a:r>
            <a:r>
              <a:rPr lang="en-US" altLang="zh-CN" sz="2800"/>
              <a:t>,</a:t>
            </a:r>
            <a:r>
              <a:rPr lang="zh-CN" altLang="en-US" sz="2800"/>
              <a:t>其余直接销售现牛奶</a:t>
            </a:r>
            <a:endParaRPr lang="zh-CN" altLang="en-US" sz="3200"/>
          </a:p>
        </p:txBody>
      </p:sp>
      <p:sp>
        <p:nvSpPr>
          <p:cNvPr id="35844" name="Text Box 4"/>
          <p:cNvSpPr txBox="1">
            <a:spLocks noChangeArrowheads="1"/>
          </p:cNvSpPr>
          <p:nvPr/>
        </p:nvSpPr>
        <p:spPr bwMode="auto">
          <a:xfrm>
            <a:off x="376238" y="3786188"/>
            <a:ext cx="8610600" cy="946150"/>
          </a:xfrm>
          <a:prstGeom prst="rect">
            <a:avLst/>
          </a:prstGeom>
          <a:noFill/>
          <a:ln w="9525">
            <a:noFill/>
            <a:miter lim="800000"/>
            <a:headEnd/>
            <a:tailEnd/>
          </a:ln>
        </p:spPr>
        <p:txBody>
          <a:bodyPr>
            <a:spAutoFit/>
          </a:bodyPr>
          <a:lstStyle/>
          <a:p>
            <a:pPr>
              <a:spcBef>
                <a:spcPct val="50000"/>
              </a:spcBef>
            </a:pPr>
            <a:r>
              <a:rPr lang="zh-CN" altLang="en-US" sz="2800"/>
              <a:t>方案二</a:t>
            </a:r>
            <a:r>
              <a:rPr lang="en-US" altLang="zh-CN" sz="2800"/>
              <a:t>:</a:t>
            </a:r>
            <a:r>
              <a:rPr lang="zh-CN" altLang="en-US" sz="2800"/>
              <a:t>将一部分制成奶片</a:t>
            </a:r>
            <a:r>
              <a:rPr lang="en-US" altLang="zh-CN" sz="2800"/>
              <a:t>,</a:t>
            </a:r>
            <a:r>
              <a:rPr lang="zh-CN" altLang="en-US" sz="2800"/>
              <a:t>其余制成酸奶销售</a:t>
            </a:r>
            <a:r>
              <a:rPr lang="en-US" altLang="zh-CN" sz="2800"/>
              <a:t>,</a:t>
            </a:r>
            <a:r>
              <a:rPr lang="zh-CN" altLang="en-US" sz="2800"/>
              <a:t>并恰好</a:t>
            </a:r>
            <a:r>
              <a:rPr lang="en-US" altLang="zh-CN" sz="2800"/>
              <a:t>4</a:t>
            </a:r>
            <a:r>
              <a:rPr lang="zh-CN" altLang="en-US" sz="2800"/>
              <a:t>天完成</a:t>
            </a:r>
          </a:p>
        </p:txBody>
      </p:sp>
      <p:sp>
        <p:nvSpPr>
          <p:cNvPr id="35845" name="Text Box 5"/>
          <p:cNvSpPr txBox="1">
            <a:spLocks noChangeArrowheads="1"/>
          </p:cNvSpPr>
          <p:nvPr/>
        </p:nvSpPr>
        <p:spPr bwMode="auto">
          <a:xfrm>
            <a:off x="471488" y="4808538"/>
            <a:ext cx="6248400" cy="946150"/>
          </a:xfrm>
          <a:prstGeom prst="rect">
            <a:avLst/>
          </a:prstGeom>
          <a:noFill/>
          <a:ln w="9525">
            <a:noFill/>
            <a:miter lim="800000"/>
            <a:headEnd/>
            <a:tailEnd/>
          </a:ln>
        </p:spPr>
        <p:txBody>
          <a:bodyPr>
            <a:spAutoFit/>
          </a:bodyPr>
          <a:lstStyle/>
          <a:p>
            <a:pPr>
              <a:spcBef>
                <a:spcPct val="50000"/>
              </a:spcBef>
            </a:pPr>
            <a:r>
              <a:rPr lang="en-US" altLang="zh-CN" sz="2800"/>
              <a:t>(1)</a:t>
            </a:r>
            <a:r>
              <a:rPr lang="zh-CN" altLang="en-US" sz="2800"/>
              <a:t>你认为哪种方案获利最多</a:t>
            </a:r>
            <a:r>
              <a:rPr lang="en-US" altLang="zh-CN" sz="2800"/>
              <a:t>,</a:t>
            </a:r>
            <a:r>
              <a:rPr lang="zh-CN" altLang="en-US" sz="2800"/>
              <a:t>为什么</a:t>
            </a:r>
            <a:r>
              <a:rPr lang="en-US" altLang="zh-CN" sz="2800"/>
              <a:t>? (2)</a:t>
            </a:r>
            <a:r>
              <a:rPr lang="zh-CN" altLang="en-US" sz="2800"/>
              <a:t>本题解出之后</a:t>
            </a:r>
            <a:r>
              <a:rPr lang="en-US" altLang="zh-CN" sz="2800"/>
              <a:t>,</a:t>
            </a:r>
            <a:r>
              <a:rPr lang="zh-CN" altLang="en-US" sz="2800"/>
              <a:t>你还能提出哪些问题</a:t>
            </a:r>
            <a:r>
              <a:rPr lang="en-US" altLang="zh-CN" sz="2800"/>
              <a:t>?</a:t>
            </a:r>
          </a:p>
        </p:txBody>
      </p:sp>
      <p:pic>
        <p:nvPicPr>
          <p:cNvPr id="35846" name="Picture 6" descr="AG00175_"/>
          <p:cNvPicPr>
            <a:picLocks noChangeAspect="1" noChangeArrowheads="1"/>
          </p:cNvPicPr>
          <p:nvPr/>
        </p:nvPicPr>
        <p:blipFill>
          <a:blip r:embed="rId2" cstate="print"/>
          <a:srcRect/>
          <a:stretch>
            <a:fillRect/>
          </a:stretch>
        </p:blipFill>
        <p:spPr bwMode="auto">
          <a:xfrm>
            <a:off x="8245475" y="2636838"/>
            <a:ext cx="809625" cy="1052512"/>
          </a:xfrm>
          <a:prstGeom prst="rect">
            <a:avLst/>
          </a:prstGeom>
          <a:noFill/>
          <a:ln w="9525">
            <a:noFill/>
            <a:miter lim="800000"/>
            <a:headEnd/>
            <a:tailEnd/>
          </a:ln>
        </p:spPr>
      </p:pic>
      <p:pic>
        <p:nvPicPr>
          <p:cNvPr id="35847" name="Picture 7" descr="1"/>
          <p:cNvPicPr>
            <a:picLocks noChangeAspect="1" noChangeArrowheads="1"/>
          </p:cNvPicPr>
          <p:nvPr/>
        </p:nvPicPr>
        <p:blipFill>
          <a:blip r:embed="rId3" cstate="print"/>
          <a:srcRect/>
          <a:stretch>
            <a:fillRect/>
          </a:stretch>
        </p:blipFill>
        <p:spPr bwMode="auto">
          <a:xfrm>
            <a:off x="7558088" y="4884738"/>
            <a:ext cx="1349375" cy="1349375"/>
          </a:xfrm>
          <a:prstGeom prst="rect">
            <a:avLst/>
          </a:prstGeom>
          <a:noFill/>
          <a:ln w="9525">
            <a:noFill/>
            <a:miter lim="800000"/>
            <a:headEnd/>
            <a:tailEnd/>
          </a:ln>
        </p:spPr>
      </p:pic>
    </p:spTree>
  </p:cSld>
  <p:clrMapOvr>
    <a:masterClrMapping/>
  </p:clrMapOvr>
  <p:transition spd="med">
    <p:wheel spokes="3"/>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219200" y="1219200"/>
            <a:ext cx="6934200" cy="946150"/>
          </a:xfrm>
          <a:prstGeom prst="rect">
            <a:avLst/>
          </a:prstGeom>
          <a:noFill/>
          <a:ln w="9525">
            <a:noFill/>
            <a:miter lim="800000"/>
            <a:headEnd/>
            <a:tailEnd/>
          </a:ln>
        </p:spPr>
        <p:txBody>
          <a:bodyPr>
            <a:spAutoFit/>
          </a:bodyPr>
          <a:lstStyle/>
          <a:p>
            <a:pPr>
              <a:spcBef>
                <a:spcPct val="50000"/>
              </a:spcBef>
            </a:pPr>
            <a:r>
              <a:rPr lang="zh-CN" altLang="en-US" sz="2800"/>
              <a:t>其余</a:t>
            </a:r>
            <a:r>
              <a:rPr lang="en-US" altLang="zh-CN" sz="2800"/>
              <a:t>5</a:t>
            </a:r>
            <a:r>
              <a:rPr lang="zh-CN" altLang="en-US" sz="2800"/>
              <a:t>吨直接销售</a:t>
            </a:r>
            <a:r>
              <a:rPr lang="en-US" altLang="zh-CN" sz="2800"/>
              <a:t>,</a:t>
            </a:r>
            <a:r>
              <a:rPr lang="zh-CN" altLang="en-US" sz="2800"/>
              <a:t>获利</a:t>
            </a:r>
            <a:r>
              <a:rPr lang="en-US" altLang="zh-CN" sz="2800"/>
              <a:t>500×5=2500(</a:t>
            </a:r>
            <a:r>
              <a:rPr lang="zh-CN" altLang="en-US" sz="2800"/>
              <a:t>元</a:t>
            </a:r>
            <a:r>
              <a:rPr lang="en-US" altLang="zh-CN" sz="2800"/>
              <a:t>)  </a:t>
            </a:r>
            <a:r>
              <a:rPr lang="en-US" altLang="zh-CN" sz="2800">
                <a:latin typeface="宋体" pitchFamily="2" charset="-122"/>
              </a:rPr>
              <a:t>∴</a:t>
            </a:r>
            <a:r>
              <a:rPr lang="zh-CN" altLang="en-US" sz="2800">
                <a:latin typeface="宋体" pitchFamily="2" charset="-122"/>
              </a:rPr>
              <a:t>共获利</a:t>
            </a:r>
            <a:r>
              <a:rPr lang="en-US" altLang="zh-CN" sz="2800">
                <a:latin typeface="宋体" pitchFamily="2" charset="-122"/>
              </a:rPr>
              <a:t>:8000+2500=10500(</a:t>
            </a:r>
            <a:r>
              <a:rPr lang="zh-CN" altLang="en-US" sz="2800">
                <a:latin typeface="宋体" pitchFamily="2" charset="-122"/>
              </a:rPr>
              <a:t>元</a:t>
            </a:r>
            <a:r>
              <a:rPr lang="en-US" altLang="zh-CN" sz="2800">
                <a:latin typeface="宋体" pitchFamily="2" charset="-122"/>
              </a:rPr>
              <a:t>)</a:t>
            </a:r>
          </a:p>
        </p:txBody>
      </p:sp>
      <p:sp>
        <p:nvSpPr>
          <p:cNvPr id="12291" name="Text Box 3"/>
          <p:cNvSpPr txBox="1">
            <a:spLocks noChangeArrowheads="1"/>
          </p:cNvSpPr>
          <p:nvPr/>
        </p:nvSpPr>
        <p:spPr bwMode="auto">
          <a:xfrm>
            <a:off x="0" y="2482850"/>
            <a:ext cx="4608513" cy="946150"/>
          </a:xfrm>
          <a:prstGeom prst="rect">
            <a:avLst/>
          </a:prstGeom>
          <a:noFill/>
          <a:ln w="9525">
            <a:noFill/>
            <a:miter lim="800000"/>
            <a:headEnd/>
            <a:tailEnd/>
          </a:ln>
        </p:spPr>
        <p:txBody>
          <a:bodyPr>
            <a:spAutoFit/>
          </a:bodyPr>
          <a:lstStyle/>
          <a:p>
            <a:pPr>
              <a:spcBef>
                <a:spcPct val="50000"/>
              </a:spcBef>
            </a:pPr>
            <a:r>
              <a:rPr lang="zh-CN" altLang="en-US" sz="2800"/>
              <a:t>方案二</a:t>
            </a:r>
            <a:r>
              <a:rPr lang="en-US" altLang="zh-CN" sz="2800"/>
              <a:t>:</a:t>
            </a:r>
            <a:r>
              <a:rPr lang="zh-CN" altLang="en-US" sz="2800"/>
              <a:t>设生产奶片用</a:t>
            </a:r>
            <a:r>
              <a:rPr lang="en-US" altLang="zh-CN" sz="2800" i="1">
                <a:latin typeface="Times New Roman" pitchFamily="18" charset="0"/>
              </a:rPr>
              <a:t>x</a:t>
            </a:r>
            <a:r>
              <a:rPr lang="zh-CN" altLang="en-US" sz="2800"/>
              <a:t>天</a:t>
            </a:r>
            <a:r>
              <a:rPr lang="en-US" altLang="zh-CN" sz="2800"/>
              <a:t>,</a:t>
            </a:r>
            <a:r>
              <a:rPr lang="zh-CN" altLang="en-US" sz="2800"/>
              <a:t>生   产酸奶用</a:t>
            </a:r>
            <a:r>
              <a:rPr lang="en-US" altLang="zh-CN" sz="2800" i="1">
                <a:latin typeface="Times New Roman" pitchFamily="18" charset="0"/>
              </a:rPr>
              <a:t>y</a:t>
            </a:r>
            <a:r>
              <a:rPr lang="zh-CN" altLang="en-US" sz="2800"/>
              <a:t>天</a:t>
            </a:r>
            <a:r>
              <a:rPr lang="en-US" altLang="zh-CN" sz="2800"/>
              <a:t>,</a:t>
            </a:r>
            <a:r>
              <a:rPr lang="zh-CN" altLang="en-US" sz="2800"/>
              <a:t>则</a:t>
            </a:r>
          </a:p>
        </p:txBody>
      </p:sp>
      <p:sp>
        <p:nvSpPr>
          <p:cNvPr id="12292" name="Text Box 4"/>
          <p:cNvSpPr txBox="1">
            <a:spLocks noChangeArrowheads="1"/>
          </p:cNvSpPr>
          <p:nvPr/>
        </p:nvSpPr>
        <p:spPr bwMode="auto">
          <a:xfrm>
            <a:off x="4619625" y="2466975"/>
            <a:ext cx="4200525" cy="946150"/>
          </a:xfrm>
          <a:prstGeom prst="rect">
            <a:avLst/>
          </a:prstGeom>
          <a:noFill/>
          <a:ln w="9525">
            <a:noFill/>
            <a:miter lim="800000"/>
            <a:headEnd/>
            <a:tailEnd/>
          </a:ln>
        </p:spPr>
        <p:txBody>
          <a:bodyPr>
            <a:spAutoFit/>
          </a:bodyPr>
          <a:lstStyle/>
          <a:p>
            <a:pPr>
              <a:spcBef>
                <a:spcPct val="50000"/>
              </a:spcBef>
            </a:pPr>
            <a:r>
              <a:rPr lang="zh-CN" altLang="en-US" sz="2800"/>
              <a:t>另：设</a:t>
            </a:r>
            <a:r>
              <a:rPr lang="en-US" altLang="zh-CN" sz="2800" i="1">
                <a:latin typeface="Times New Roman" pitchFamily="18" charset="0"/>
              </a:rPr>
              <a:t>x</a:t>
            </a:r>
            <a:r>
              <a:rPr lang="zh-CN" altLang="en-US" sz="2800"/>
              <a:t>吨鲜奶制成奶片</a:t>
            </a:r>
            <a:r>
              <a:rPr lang="en-US" altLang="zh-CN" sz="2800"/>
              <a:t>,</a:t>
            </a:r>
            <a:r>
              <a:rPr lang="en-US" altLang="zh-CN" sz="2800" i="1">
                <a:latin typeface="Times New Roman" pitchFamily="18" charset="0"/>
              </a:rPr>
              <a:t>y</a:t>
            </a:r>
            <a:r>
              <a:rPr lang="zh-CN" altLang="en-US" sz="2800"/>
              <a:t>吨鲜奶制成酸奶，则</a:t>
            </a:r>
          </a:p>
        </p:txBody>
      </p:sp>
      <p:grpSp>
        <p:nvGrpSpPr>
          <p:cNvPr id="2" name="Group 5"/>
          <p:cNvGrpSpPr>
            <a:grpSpLocks/>
          </p:cNvGrpSpPr>
          <p:nvPr/>
        </p:nvGrpSpPr>
        <p:grpSpPr bwMode="auto">
          <a:xfrm>
            <a:off x="309563" y="3487738"/>
            <a:ext cx="1595437" cy="1160462"/>
            <a:chOff x="0" y="0"/>
            <a:chExt cx="1005" cy="731"/>
          </a:xfrm>
        </p:grpSpPr>
        <p:sp>
          <p:nvSpPr>
            <p:cNvPr id="4125" name="Text Box 6"/>
            <p:cNvSpPr txBox="1">
              <a:spLocks noChangeArrowheads="1"/>
            </p:cNvSpPr>
            <p:nvPr/>
          </p:nvSpPr>
          <p:spPr bwMode="auto">
            <a:xfrm>
              <a:off x="45" y="0"/>
              <a:ext cx="960" cy="731"/>
            </a:xfrm>
            <a:prstGeom prst="rect">
              <a:avLst/>
            </a:prstGeom>
            <a:noFill/>
            <a:ln w="9525">
              <a:noFill/>
              <a:miter lim="800000"/>
              <a:headEnd/>
              <a:tailEnd/>
            </a:ln>
          </p:spPr>
          <p:txBody>
            <a:bodyPr>
              <a:spAutoFit/>
            </a:bodyPr>
            <a:lstStyle/>
            <a:p>
              <a:pPr>
                <a:spcBef>
                  <a:spcPct val="50000"/>
                </a:spcBef>
              </a:pPr>
              <a:r>
                <a:rPr lang="en-US" altLang="zh-CN" sz="2800" b="0" i="1">
                  <a:latin typeface="Times New Roman" pitchFamily="18" charset="0"/>
                </a:rPr>
                <a:t>x+y</a:t>
              </a:r>
              <a:r>
                <a:rPr lang="en-US" altLang="zh-CN" sz="2800" b="0">
                  <a:latin typeface="Times New Roman" pitchFamily="18" charset="0"/>
                </a:rPr>
                <a:t>=4</a:t>
              </a:r>
            </a:p>
            <a:p>
              <a:pPr>
                <a:spcBef>
                  <a:spcPct val="50000"/>
                </a:spcBef>
              </a:pPr>
              <a:r>
                <a:rPr lang="en-US" altLang="zh-CN" sz="2800" b="0" i="1">
                  <a:latin typeface="Times New Roman" pitchFamily="18" charset="0"/>
                </a:rPr>
                <a:t>x</a:t>
              </a:r>
              <a:r>
                <a:rPr lang="en-US" altLang="zh-CN" sz="2800" b="0">
                  <a:latin typeface="Times New Roman" pitchFamily="18" charset="0"/>
                </a:rPr>
                <a:t>+3</a:t>
              </a:r>
              <a:r>
                <a:rPr lang="en-US" altLang="zh-CN" sz="2800" b="0" i="1">
                  <a:latin typeface="Times New Roman" pitchFamily="18" charset="0"/>
                </a:rPr>
                <a:t>y</a:t>
              </a:r>
              <a:r>
                <a:rPr lang="en-US" altLang="zh-CN" sz="2800" b="0">
                  <a:latin typeface="Times New Roman" pitchFamily="18" charset="0"/>
                </a:rPr>
                <a:t>=9</a:t>
              </a:r>
            </a:p>
          </p:txBody>
        </p:sp>
        <p:sp>
          <p:nvSpPr>
            <p:cNvPr id="4126" name="AutoShape 7"/>
            <p:cNvSpPr>
              <a:spLocks/>
            </p:cNvSpPr>
            <p:nvPr/>
          </p:nvSpPr>
          <p:spPr bwMode="auto">
            <a:xfrm>
              <a:off x="0" y="157"/>
              <a:ext cx="50" cy="467"/>
            </a:xfrm>
            <a:prstGeom prst="leftBrace">
              <a:avLst>
                <a:gd name="adj1" fmla="val 77833"/>
                <a:gd name="adj2" fmla="val 50000"/>
              </a:avLst>
            </a:prstGeom>
            <a:noFill/>
            <a:ln w="9525">
              <a:solidFill>
                <a:schemeClr val="tx1"/>
              </a:solidFill>
              <a:round/>
              <a:headEnd/>
              <a:tailEnd/>
            </a:ln>
          </p:spPr>
          <p:txBody>
            <a:bodyPr wrap="none" anchor="ctr"/>
            <a:lstStyle/>
            <a:p>
              <a:endParaRPr lang="zh-CN" altLang="en-US"/>
            </a:p>
          </p:txBody>
        </p:sp>
      </p:grpSp>
      <p:grpSp>
        <p:nvGrpSpPr>
          <p:cNvPr id="3" name="Group 8"/>
          <p:cNvGrpSpPr>
            <a:grpSpLocks/>
          </p:cNvGrpSpPr>
          <p:nvPr/>
        </p:nvGrpSpPr>
        <p:grpSpPr bwMode="auto">
          <a:xfrm>
            <a:off x="4572000" y="3357563"/>
            <a:ext cx="1768475" cy="1401762"/>
            <a:chOff x="0" y="0"/>
            <a:chExt cx="1114" cy="883"/>
          </a:xfrm>
        </p:grpSpPr>
        <p:sp>
          <p:nvSpPr>
            <p:cNvPr id="4123" name="Text Box 9"/>
            <p:cNvSpPr txBox="1">
              <a:spLocks noChangeArrowheads="1"/>
            </p:cNvSpPr>
            <p:nvPr/>
          </p:nvSpPr>
          <p:spPr bwMode="auto">
            <a:xfrm>
              <a:off x="151" y="0"/>
              <a:ext cx="867" cy="327"/>
            </a:xfrm>
            <a:prstGeom prst="rect">
              <a:avLst/>
            </a:prstGeom>
            <a:noFill/>
            <a:ln w="9525">
              <a:noFill/>
              <a:miter lim="800000"/>
              <a:headEnd/>
              <a:tailEnd/>
            </a:ln>
          </p:spPr>
          <p:txBody>
            <a:bodyPr>
              <a:spAutoFit/>
            </a:bodyPr>
            <a:lstStyle/>
            <a:p>
              <a:pPr>
                <a:spcBef>
                  <a:spcPct val="50000"/>
                </a:spcBef>
              </a:pPr>
              <a:r>
                <a:rPr lang="en-US" altLang="zh-CN" sz="2800" b="0" i="1">
                  <a:latin typeface="Times New Roman" pitchFamily="18" charset="0"/>
                </a:rPr>
                <a:t>x+y</a:t>
              </a:r>
              <a:r>
                <a:rPr lang="en-US" altLang="zh-CN" sz="2800" b="0">
                  <a:latin typeface="Times New Roman" pitchFamily="18" charset="0"/>
                </a:rPr>
                <a:t>=9</a:t>
              </a:r>
            </a:p>
          </p:txBody>
        </p:sp>
        <p:graphicFrame>
          <p:nvGraphicFramePr>
            <p:cNvPr id="4098" name="Object 10"/>
            <p:cNvGraphicFramePr>
              <a:graphicFrameLocks noChangeAspect="1"/>
            </p:cNvGraphicFramePr>
            <p:nvPr/>
          </p:nvGraphicFramePr>
          <p:xfrm>
            <a:off x="154" y="288"/>
            <a:ext cx="960" cy="595"/>
          </p:xfrm>
          <a:graphic>
            <a:graphicData uri="http://schemas.openxmlformats.org/presentationml/2006/ole">
              <p:oleObj spid="_x0000_s4098" r:id="rId3" imgW="638085" imgH="395733" progId="Equation.3">
                <p:embed/>
              </p:oleObj>
            </a:graphicData>
          </a:graphic>
        </p:graphicFrame>
        <p:sp>
          <p:nvSpPr>
            <p:cNvPr id="4124" name="AutoShape 11"/>
            <p:cNvSpPr>
              <a:spLocks/>
            </p:cNvSpPr>
            <p:nvPr/>
          </p:nvSpPr>
          <p:spPr bwMode="auto">
            <a:xfrm>
              <a:off x="0" y="183"/>
              <a:ext cx="115" cy="528"/>
            </a:xfrm>
            <a:prstGeom prst="leftBrace">
              <a:avLst>
                <a:gd name="adj1" fmla="val 38261"/>
                <a:gd name="adj2" fmla="val 50000"/>
              </a:avLst>
            </a:prstGeom>
            <a:noFill/>
            <a:ln w="9525">
              <a:solidFill>
                <a:schemeClr val="tx1"/>
              </a:solidFill>
              <a:round/>
              <a:headEnd/>
              <a:tailEnd/>
            </a:ln>
          </p:spPr>
          <p:txBody>
            <a:bodyPr wrap="none" anchor="ctr"/>
            <a:lstStyle/>
            <a:p>
              <a:endParaRPr lang="zh-CN" altLang="en-US"/>
            </a:p>
          </p:txBody>
        </p:sp>
      </p:grpSp>
      <p:sp>
        <p:nvSpPr>
          <p:cNvPr id="4104" name="Line 12"/>
          <p:cNvSpPr>
            <a:spLocks noChangeShapeType="1"/>
          </p:cNvSpPr>
          <p:nvPr/>
        </p:nvSpPr>
        <p:spPr bwMode="auto">
          <a:xfrm flipH="1">
            <a:off x="4495800" y="2438400"/>
            <a:ext cx="0" cy="4114800"/>
          </a:xfrm>
          <a:prstGeom prst="line">
            <a:avLst/>
          </a:prstGeom>
          <a:noFill/>
          <a:ln w="9525">
            <a:solidFill>
              <a:schemeClr val="tx1"/>
            </a:solidFill>
            <a:round/>
            <a:headEnd/>
            <a:tailEnd/>
          </a:ln>
        </p:spPr>
        <p:txBody>
          <a:bodyPr/>
          <a:lstStyle/>
          <a:p>
            <a:endParaRPr lang="zh-CN" altLang="en-US"/>
          </a:p>
        </p:txBody>
      </p:sp>
      <p:sp>
        <p:nvSpPr>
          <p:cNvPr id="4105" name="Line 13"/>
          <p:cNvSpPr>
            <a:spLocks noChangeShapeType="1"/>
          </p:cNvSpPr>
          <p:nvPr/>
        </p:nvSpPr>
        <p:spPr bwMode="auto">
          <a:xfrm>
            <a:off x="0" y="2438400"/>
            <a:ext cx="9144000" cy="0"/>
          </a:xfrm>
          <a:prstGeom prst="line">
            <a:avLst/>
          </a:prstGeom>
          <a:noFill/>
          <a:ln w="9525">
            <a:solidFill>
              <a:schemeClr val="tx1"/>
            </a:solidFill>
            <a:round/>
            <a:headEnd/>
            <a:tailEnd/>
          </a:ln>
        </p:spPr>
        <p:txBody>
          <a:bodyPr/>
          <a:lstStyle/>
          <a:p>
            <a:endParaRPr lang="zh-CN" altLang="en-US"/>
          </a:p>
        </p:txBody>
      </p:sp>
      <p:grpSp>
        <p:nvGrpSpPr>
          <p:cNvPr id="4" name="Group 14"/>
          <p:cNvGrpSpPr>
            <a:grpSpLocks/>
          </p:cNvGrpSpPr>
          <p:nvPr/>
        </p:nvGrpSpPr>
        <p:grpSpPr bwMode="auto">
          <a:xfrm>
            <a:off x="2859088" y="3470275"/>
            <a:ext cx="1395412" cy="1160463"/>
            <a:chOff x="0" y="0"/>
            <a:chExt cx="879" cy="731"/>
          </a:xfrm>
        </p:grpSpPr>
        <p:sp>
          <p:nvSpPr>
            <p:cNvPr id="4121" name="Text Box 15"/>
            <p:cNvSpPr txBox="1">
              <a:spLocks noChangeArrowheads="1"/>
            </p:cNvSpPr>
            <p:nvPr/>
          </p:nvSpPr>
          <p:spPr bwMode="auto">
            <a:xfrm>
              <a:off x="73" y="0"/>
              <a:ext cx="806" cy="731"/>
            </a:xfrm>
            <a:prstGeom prst="rect">
              <a:avLst/>
            </a:prstGeom>
            <a:noFill/>
            <a:ln w="9525">
              <a:noFill/>
              <a:miter lim="800000"/>
              <a:headEnd/>
              <a:tailEnd/>
            </a:ln>
          </p:spPr>
          <p:txBody>
            <a:bodyPr>
              <a:spAutoFit/>
            </a:bodyPr>
            <a:lstStyle/>
            <a:p>
              <a:pPr>
                <a:spcBef>
                  <a:spcPct val="50000"/>
                </a:spcBef>
              </a:pPr>
              <a:r>
                <a:rPr lang="en-US" altLang="zh-CN" sz="2800" b="0" i="1">
                  <a:latin typeface="Times New Roman" pitchFamily="18" charset="0"/>
                </a:rPr>
                <a:t>x</a:t>
              </a:r>
              <a:r>
                <a:rPr lang="en-US" altLang="zh-CN" sz="2800" b="0">
                  <a:latin typeface="Times New Roman" pitchFamily="18" charset="0"/>
                </a:rPr>
                <a:t>=1.5</a:t>
              </a:r>
            </a:p>
            <a:p>
              <a:pPr>
                <a:spcBef>
                  <a:spcPct val="50000"/>
                </a:spcBef>
              </a:pPr>
              <a:r>
                <a:rPr lang="en-US" altLang="zh-CN" sz="2800" b="0" i="1">
                  <a:latin typeface="Times New Roman" pitchFamily="18" charset="0"/>
                </a:rPr>
                <a:t>y</a:t>
              </a:r>
              <a:r>
                <a:rPr lang="en-US" altLang="zh-CN" sz="2800" b="0">
                  <a:latin typeface="Times New Roman" pitchFamily="18" charset="0"/>
                </a:rPr>
                <a:t>=2.5</a:t>
              </a:r>
            </a:p>
          </p:txBody>
        </p:sp>
        <p:sp>
          <p:nvSpPr>
            <p:cNvPr id="4122" name="AutoShape 16"/>
            <p:cNvSpPr>
              <a:spLocks/>
            </p:cNvSpPr>
            <p:nvPr/>
          </p:nvSpPr>
          <p:spPr bwMode="auto">
            <a:xfrm>
              <a:off x="0" y="138"/>
              <a:ext cx="81" cy="531"/>
            </a:xfrm>
            <a:prstGeom prst="leftBrace">
              <a:avLst>
                <a:gd name="adj1" fmla="val 54630"/>
                <a:gd name="adj2" fmla="val 50000"/>
              </a:avLst>
            </a:prstGeom>
            <a:noFill/>
            <a:ln w="9525">
              <a:solidFill>
                <a:schemeClr val="tx1"/>
              </a:solidFill>
              <a:round/>
              <a:headEnd/>
              <a:tailEnd/>
            </a:ln>
          </p:spPr>
          <p:txBody>
            <a:bodyPr wrap="none" anchor="ctr"/>
            <a:lstStyle/>
            <a:p>
              <a:endParaRPr lang="zh-CN" altLang="en-US"/>
            </a:p>
          </p:txBody>
        </p:sp>
      </p:grpSp>
      <p:grpSp>
        <p:nvGrpSpPr>
          <p:cNvPr id="5" name="Group 17"/>
          <p:cNvGrpSpPr>
            <a:grpSpLocks/>
          </p:cNvGrpSpPr>
          <p:nvPr/>
        </p:nvGrpSpPr>
        <p:grpSpPr bwMode="auto">
          <a:xfrm>
            <a:off x="7235825" y="3357563"/>
            <a:ext cx="1311275" cy="1160462"/>
            <a:chOff x="0" y="0"/>
            <a:chExt cx="826" cy="731"/>
          </a:xfrm>
        </p:grpSpPr>
        <p:sp>
          <p:nvSpPr>
            <p:cNvPr id="4119" name="Text Box 18"/>
            <p:cNvSpPr txBox="1">
              <a:spLocks noChangeArrowheads="1"/>
            </p:cNvSpPr>
            <p:nvPr/>
          </p:nvSpPr>
          <p:spPr bwMode="auto">
            <a:xfrm>
              <a:off x="46" y="0"/>
              <a:ext cx="780" cy="731"/>
            </a:xfrm>
            <a:prstGeom prst="rect">
              <a:avLst/>
            </a:prstGeom>
            <a:noFill/>
            <a:ln w="9525">
              <a:noFill/>
              <a:miter lim="800000"/>
              <a:headEnd/>
              <a:tailEnd/>
            </a:ln>
          </p:spPr>
          <p:txBody>
            <a:bodyPr>
              <a:spAutoFit/>
            </a:bodyPr>
            <a:lstStyle/>
            <a:p>
              <a:pPr>
                <a:spcBef>
                  <a:spcPct val="50000"/>
                </a:spcBef>
              </a:pPr>
              <a:r>
                <a:rPr lang="en-US" altLang="zh-CN" sz="2800" b="0" i="1">
                  <a:latin typeface="Times New Roman" pitchFamily="18" charset="0"/>
                </a:rPr>
                <a:t>x</a:t>
              </a:r>
              <a:r>
                <a:rPr lang="en-US" altLang="zh-CN" sz="2800" b="0">
                  <a:latin typeface="Times New Roman" pitchFamily="18" charset="0"/>
                </a:rPr>
                <a:t>=1.5</a:t>
              </a:r>
            </a:p>
            <a:p>
              <a:pPr>
                <a:spcBef>
                  <a:spcPct val="50000"/>
                </a:spcBef>
              </a:pPr>
              <a:r>
                <a:rPr lang="en-US" altLang="zh-CN" sz="2800" b="0" i="1">
                  <a:latin typeface="Times New Roman" pitchFamily="18" charset="0"/>
                </a:rPr>
                <a:t>y</a:t>
              </a:r>
              <a:r>
                <a:rPr lang="en-US" altLang="zh-CN" sz="2800" b="0">
                  <a:latin typeface="Times New Roman" pitchFamily="18" charset="0"/>
                </a:rPr>
                <a:t>=7.5</a:t>
              </a:r>
            </a:p>
          </p:txBody>
        </p:sp>
        <p:sp>
          <p:nvSpPr>
            <p:cNvPr id="4120" name="AutoShape 19"/>
            <p:cNvSpPr>
              <a:spLocks/>
            </p:cNvSpPr>
            <p:nvPr/>
          </p:nvSpPr>
          <p:spPr bwMode="auto">
            <a:xfrm>
              <a:off x="0" y="147"/>
              <a:ext cx="58" cy="480"/>
            </a:xfrm>
            <a:prstGeom prst="leftBrace">
              <a:avLst>
                <a:gd name="adj1" fmla="val 68966"/>
                <a:gd name="adj2" fmla="val 50000"/>
              </a:avLst>
            </a:prstGeom>
            <a:noFill/>
            <a:ln w="9525">
              <a:solidFill>
                <a:schemeClr val="tx1"/>
              </a:solidFill>
              <a:round/>
              <a:headEnd/>
              <a:tailEnd/>
            </a:ln>
          </p:spPr>
          <p:txBody>
            <a:bodyPr wrap="none" anchor="ctr"/>
            <a:lstStyle/>
            <a:p>
              <a:endParaRPr lang="zh-CN" altLang="en-US"/>
            </a:p>
          </p:txBody>
        </p:sp>
      </p:grpSp>
      <p:sp>
        <p:nvSpPr>
          <p:cNvPr id="12308" name="Text Box 20"/>
          <p:cNvSpPr txBox="1">
            <a:spLocks noChangeArrowheads="1"/>
          </p:cNvSpPr>
          <p:nvPr/>
        </p:nvSpPr>
        <p:spPr bwMode="auto">
          <a:xfrm>
            <a:off x="0" y="685800"/>
            <a:ext cx="9144000" cy="519113"/>
          </a:xfrm>
          <a:prstGeom prst="rect">
            <a:avLst/>
          </a:prstGeom>
          <a:noFill/>
          <a:ln w="9525">
            <a:noFill/>
            <a:miter lim="800000"/>
            <a:headEnd/>
            <a:tailEnd/>
          </a:ln>
        </p:spPr>
        <p:txBody>
          <a:bodyPr>
            <a:spAutoFit/>
          </a:bodyPr>
          <a:lstStyle/>
          <a:p>
            <a:pPr>
              <a:spcBef>
                <a:spcPct val="50000"/>
              </a:spcBef>
            </a:pPr>
            <a:r>
              <a:rPr lang="zh-CN" altLang="en-US" sz="2800"/>
              <a:t>方案一</a:t>
            </a:r>
            <a:r>
              <a:rPr lang="en-US" altLang="zh-CN" sz="2800"/>
              <a:t>:</a:t>
            </a:r>
            <a:r>
              <a:rPr lang="zh-CN" altLang="en-US" sz="2800"/>
              <a:t>生产奶片</a:t>
            </a:r>
            <a:r>
              <a:rPr lang="en-US" altLang="zh-CN" sz="2800"/>
              <a:t>4</a:t>
            </a:r>
            <a:r>
              <a:rPr lang="zh-CN" altLang="en-US" sz="2800"/>
              <a:t>天</a:t>
            </a:r>
            <a:r>
              <a:rPr lang="en-US" altLang="zh-CN" sz="2800"/>
              <a:t>,</a:t>
            </a:r>
            <a:r>
              <a:rPr lang="zh-CN" altLang="en-US" sz="2800"/>
              <a:t>共制成</a:t>
            </a:r>
            <a:r>
              <a:rPr lang="en-US" altLang="zh-CN" sz="2800"/>
              <a:t>4</a:t>
            </a:r>
            <a:r>
              <a:rPr lang="zh-CN" altLang="en-US" sz="2800"/>
              <a:t>吨奶片</a:t>
            </a:r>
            <a:r>
              <a:rPr lang="en-US" altLang="zh-CN" sz="2800"/>
              <a:t>,</a:t>
            </a:r>
            <a:r>
              <a:rPr lang="zh-CN" altLang="en-US" sz="2800"/>
              <a:t>获利 </a:t>
            </a:r>
            <a:r>
              <a:rPr lang="en-US" altLang="zh-CN" sz="2800"/>
              <a:t>2000×4=8000</a:t>
            </a:r>
          </a:p>
        </p:txBody>
      </p:sp>
      <p:grpSp>
        <p:nvGrpSpPr>
          <p:cNvPr id="6" name="Group 21"/>
          <p:cNvGrpSpPr>
            <a:grpSpLocks/>
          </p:cNvGrpSpPr>
          <p:nvPr/>
        </p:nvGrpSpPr>
        <p:grpSpPr bwMode="auto">
          <a:xfrm>
            <a:off x="84138" y="4876800"/>
            <a:ext cx="4716462" cy="1462088"/>
            <a:chOff x="0" y="0"/>
            <a:chExt cx="2971" cy="921"/>
          </a:xfrm>
        </p:grpSpPr>
        <p:sp>
          <p:nvSpPr>
            <p:cNvPr id="4117" name="Text Box 22"/>
            <p:cNvSpPr txBox="1">
              <a:spLocks noChangeArrowheads="1"/>
            </p:cNvSpPr>
            <p:nvPr/>
          </p:nvSpPr>
          <p:spPr bwMode="auto">
            <a:xfrm>
              <a:off x="0" y="288"/>
              <a:ext cx="2971" cy="633"/>
            </a:xfrm>
            <a:prstGeom prst="rect">
              <a:avLst/>
            </a:prstGeom>
            <a:noFill/>
            <a:ln w="9525">
              <a:noFill/>
              <a:miter lim="800000"/>
              <a:headEnd/>
              <a:tailEnd/>
            </a:ln>
          </p:spPr>
          <p:txBody>
            <a:bodyPr>
              <a:spAutoFit/>
            </a:bodyPr>
            <a:lstStyle/>
            <a:p>
              <a:pPr>
                <a:spcBef>
                  <a:spcPct val="50000"/>
                </a:spcBef>
              </a:pPr>
              <a:r>
                <a:rPr lang="zh-CN" altLang="en-US" b="0">
                  <a:solidFill>
                    <a:srgbClr val="FF0000"/>
                  </a:solidFill>
                  <a:latin typeface="宋体" pitchFamily="2" charset="-122"/>
                </a:rPr>
                <a:t> </a:t>
              </a:r>
              <a:r>
                <a:rPr lang="en-US" altLang="zh-CN">
                  <a:solidFill>
                    <a:srgbClr val="FF0000"/>
                  </a:solidFill>
                  <a:latin typeface="宋体" pitchFamily="2" charset="-122"/>
                </a:rPr>
                <a:t>1.5</a:t>
              </a:r>
              <a:r>
                <a:rPr lang="en-US" altLang="zh-CN">
                  <a:solidFill>
                    <a:srgbClr val="FF0000"/>
                  </a:solidFill>
                </a:rPr>
                <a:t>×1×2000+2.5×3×1200</a:t>
              </a:r>
            </a:p>
            <a:p>
              <a:pPr>
                <a:spcBef>
                  <a:spcPct val="50000"/>
                </a:spcBef>
              </a:pPr>
              <a:r>
                <a:rPr lang="en-US" altLang="zh-CN">
                  <a:solidFill>
                    <a:srgbClr val="FF0000"/>
                  </a:solidFill>
                </a:rPr>
                <a:t>=12000</a:t>
              </a:r>
              <a:r>
                <a:rPr lang="zh-CN" altLang="en-US">
                  <a:solidFill>
                    <a:srgbClr val="FF0000"/>
                  </a:solidFill>
                </a:rPr>
                <a:t>（元）</a:t>
              </a:r>
            </a:p>
          </p:txBody>
        </p:sp>
        <p:sp>
          <p:nvSpPr>
            <p:cNvPr id="4118" name="Text Box 23"/>
            <p:cNvSpPr txBox="1">
              <a:spLocks noChangeArrowheads="1"/>
            </p:cNvSpPr>
            <p:nvPr/>
          </p:nvSpPr>
          <p:spPr bwMode="auto">
            <a:xfrm>
              <a:off x="91" y="0"/>
              <a:ext cx="1296" cy="327"/>
            </a:xfrm>
            <a:prstGeom prst="rect">
              <a:avLst/>
            </a:prstGeom>
            <a:noFill/>
            <a:ln w="9525">
              <a:noFill/>
              <a:miter lim="800000"/>
              <a:headEnd/>
              <a:tailEnd/>
            </a:ln>
          </p:spPr>
          <p:txBody>
            <a:bodyPr>
              <a:spAutoFit/>
            </a:bodyPr>
            <a:lstStyle/>
            <a:p>
              <a:pPr>
                <a:spcBef>
                  <a:spcPct val="50000"/>
                </a:spcBef>
              </a:pPr>
              <a:r>
                <a:rPr lang="zh-CN" altLang="en-US" sz="2800">
                  <a:solidFill>
                    <a:srgbClr val="FF0000"/>
                  </a:solidFill>
                </a:rPr>
                <a:t>∴共获利</a:t>
              </a:r>
              <a:r>
                <a:rPr lang="en-US" altLang="zh-CN" sz="2800">
                  <a:solidFill>
                    <a:srgbClr val="FF0000"/>
                  </a:solidFill>
                </a:rPr>
                <a:t>:</a:t>
              </a:r>
              <a:endParaRPr lang="en-US" altLang="zh-CN" sz="2800"/>
            </a:p>
          </p:txBody>
        </p:sp>
      </p:grpSp>
      <p:grpSp>
        <p:nvGrpSpPr>
          <p:cNvPr id="7" name="Group 24"/>
          <p:cNvGrpSpPr>
            <a:grpSpLocks/>
          </p:cNvGrpSpPr>
          <p:nvPr/>
        </p:nvGrpSpPr>
        <p:grpSpPr bwMode="auto">
          <a:xfrm>
            <a:off x="4724400" y="4800600"/>
            <a:ext cx="4240213" cy="1519238"/>
            <a:chOff x="0" y="0"/>
            <a:chExt cx="2352" cy="957"/>
          </a:xfrm>
        </p:grpSpPr>
        <p:sp>
          <p:nvSpPr>
            <p:cNvPr id="4115" name="Text Box 25"/>
            <p:cNvSpPr txBox="1">
              <a:spLocks noChangeArrowheads="1"/>
            </p:cNvSpPr>
            <p:nvPr/>
          </p:nvSpPr>
          <p:spPr bwMode="auto">
            <a:xfrm>
              <a:off x="0" y="324"/>
              <a:ext cx="2352" cy="633"/>
            </a:xfrm>
            <a:prstGeom prst="rect">
              <a:avLst/>
            </a:prstGeom>
            <a:noFill/>
            <a:ln w="9525">
              <a:noFill/>
              <a:miter lim="800000"/>
              <a:headEnd/>
              <a:tailEnd/>
            </a:ln>
          </p:spPr>
          <p:txBody>
            <a:bodyPr>
              <a:spAutoFit/>
            </a:bodyPr>
            <a:lstStyle/>
            <a:p>
              <a:pPr>
                <a:spcBef>
                  <a:spcPct val="50000"/>
                </a:spcBef>
              </a:pPr>
              <a:r>
                <a:rPr lang="zh-CN" altLang="en-US">
                  <a:solidFill>
                    <a:srgbClr val="FF0000"/>
                  </a:solidFill>
                  <a:latin typeface="宋体" pitchFamily="2" charset="-122"/>
                </a:rPr>
                <a:t> </a:t>
              </a:r>
              <a:r>
                <a:rPr lang="en-US" altLang="zh-CN">
                  <a:solidFill>
                    <a:srgbClr val="FF0000"/>
                  </a:solidFill>
                  <a:latin typeface="宋体" pitchFamily="2" charset="-122"/>
                </a:rPr>
                <a:t>1.5</a:t>
              </a:r>
              <a:r>
                <a:rPr lang="en-US" altLang="zh-CN">
                  <a:solidFill>
                    <a:srgbClr val="FF0000"/>
                  </a:solidFill>
                </a:rPr>
                <a:t>×2000+7.5×200</a:t>
              </a:r>
            </a:p>
            <a:p>
              <a:pPr>
                <a:spcBef>
                  <a:spcPct val="50000"/>
                </a:spcBef>
              </a:pPr>
              <a:r>
                <a:rPr lang="en-US" altLang="zh-CN">
                  <a:solidFill>
                    <a:srgbClr val="FF0000"/>
                  </a:solidFill>
                </a:rPr>
                <a:t>=3000+9000=12000</a:t>
              </a:r>
              <a:r>
                <a:rPr lang="zh-CN" altLang="en-US">
                  <a:solidFill>
                    <a:srgbClr val="FF0000"/>
                  </a:solidFill>
                </a:rPr>
                <a:t>（元）</a:t>
              </a:r>
            </a:p>
          </p:txBody>
        </p:sp>
        <p:sp>
          <p:nvSpPr>
            <p:cNvPr id="4116" name="Text Box 26"/>
            <p:cNvSpPr txBox="1">
              <a:spLocks noChangeArrowheads="1"/>
            </p:cNvSpPr>
            <p:nvPr/>
          </p:nvSpPr>
          <p:spPr bwMode="auto">
            <a:xfrm>
              <a:off x="48" y="0"/>
              <a:ext cx="1296" cy="327"/>
            </a:xfrm>
            <a:prstGeom prst="rect">
              <a:avLst/>
            </a:prstGeom>
            <a:noFill/>
            <a:ln w="9525">
              <a:noFill/>
              <a:miter lim="800000"/>
              <a:headEnd/>
              <a:tailEnd/>
            </a:ln>
          </p:spPr>
          <p:txBody>
            <a:bodyPr>
              <a:spAutoFit/>
            </a:bodyPr>
            <a:lstStyle/>
            <a:p>
              <a:pPr>
                <a:spcBef>
                  <a:spcPct val="50000"/>
                </a:spcBef>
              </a:pPr>
              <a:r>
                <a:rPr lang="zh-CN" altLang="en-US" sz="2800">
                  <a:solidFill>
                    <a:srgbClr val="FF0000"/>
                  </a:solidFill>
                </a:rPr>
                <a:t>∴共获利</a:t>
              </a:r>
              <a:r>
                <a:rPr lang="en-US" altLang="zh-CN" sz="2800">
                  <a:solidFill>
                    <a:srgbClr val="FF0000"/>
                  </a:solidFill>
                </a:rPr>
                <a:t>:</a:t>
              </a:r>
              <a:endParaRPr lang="en-US" altLang="zh-CN" sz="2800"/>
            </a:p>
          </p:txBody>
        </p:sp>
      </p:grpSp>
      <p:pic>
        <p:nvPicPr>
          <p:cNvPr id="4111" name="Picture 27" descr="AG00175_"/>
          <p:cNvPicPr>
            <a:picLocks noChangeAspect="1" noChangeArrowheads="1"/>
          </p:cNvPicPr>
          <p:nvPr/>
        </p:nvPicPr>
        <p:blipFill>
          <a:blip r:embed="rId4" cstate="print"/>
          <a:srcRect/>
          <a:stretch>
            <a:fillRect/>
          </a:stretch>
        </p:blipFill>
        <p:spPr bwMode="auto">
          <a:xfrm>
            <a:off x="8115300" y="1196975"/>
            <a:ext cx="1028700" cy="1219200"/>
          </a:xfrm>
          <a:prstGeom prst="rect">
            <a:avLst/>
          </a:prstGeom>
          <a:noFill/>
          <a:ln w="9525">
            <a:noFill/>
            <a:miter lim="800000"/>
            <a:headEnd/>
            <a:tailEnd/>
          </a:ln>
        </p:spPr>
      </p:pic>
      <p:pic>
        <p:nvPicPr>
          <p:cNvPr id="4112" name="Picture 28" descr="37"/>
          <p:cNvPicPr>
            <a:picLocks noChangeAspect="1" noChangeArrowheads="1"/>
          </p:cNvPicPr>
          <p:nvPr/>
        </p:nvPicPr>
        <p:blipFill>
          <a:blip r:embed="rId5" cstate="print">
            <a:lum bright="-32000"/>
          </a:blip>
          <a:srcRect/>
          <a:stretch>
            <a:fillRect/>
          </a:stretch>
        </p:blipFill>
        <p:spPr bwMode="auto">
          <a:xfrm>
            <a:off x="8112125" y="5157788"/>
            <a:ext cx="1031875" cy="1546225"/>
          </a:xfrm>
          <a:prstGeom prst="rect">
            <a:avLst/>
          </a:prstGeom>
          <a:noFill/>
          <a:ln w="9525">
            <a:noFill/>
            <a:miter lim="800000"/>
            <a:headEnd/>
            <a:tailEnd/>
          </a:ln>
        </p:spPr>
      </p:pic>
      <p:sp>
        <p:nvSpPr>
          <p:cNvPr id="4113" name="Text Box 29"/>
          <p:cNvSpPr txBox="1">
            <a:spLocks noChangeArrowheads="1"/>
          </p:cNvSpPr>
          <p:nvPr/>
        </p:nvSpPr>
        <p:spPr bwMode="auto">
          <a:xfrm>
            <a:off x="1979613" y="3860800"/>
            <a:ext cx="1079500" cy="396875"/>
          </a:xfrm>
          <a:prstGeom prst="rect">
            <a:avLst/>
          </a:prstGeom>
          <a:noFill/>
          <a:ln w="9525">
            <a:noFill/>
            <a:miter lim="800000"/>
            <a:headEnd/>
            <a:tailEnd/>
          </a:ln>
        </p:spPr>
        <p:txBody>
          <a:bodyPr>
            <a:spAutoFit/>
          </a:bodyPr>
          <a:lstStyle/>
          <a:p>
            <a:pPr>
              <a:spcBef>
                <a:spcPct val="50000"/>
              </a:spcBef>
            </a:pPr>
            <a:r>
              <a:rPr lang="zh-CN" altLang="en-US" sz="2000"/>
              <a:t>解得，</a:t>
            </a:r>
          </a:p>
        </p:txBody>
      </p:sp>
      <p:sp>
        <p:nvSpPr>
          <p:cNvPr id="4114" name="Text Box 30"/>
          <p:cNvSpPr txBox="1">
            <a:spLocks noChangeArrowheads="1"/>
          </p:cNvSpPr>
          <p:nvPr/>
        </p:nvSpPr>
        <p:spPr bwMode="auto">
          <a:xfrm>
            <a:off x="6516688" y="3789363"/>
            <a:ext cx="1079500" cy="396875"/>
          </a:xfrm>
          <a:prstGeom prst="rect">
            <a:avLst/>
          </a:prstGeom>
          <a:noFill/>
          <a:ln w="9525">
            <a:noFill/>
            <a:miter lim="800000"/>
            <a:headEnd/>
            <a:tailEnd/>
          </a:ln>
        </p:spPr>
        <p:txBody>
          <a:bodyPr>
            <a:spAutoFit/>
          </a:bodyPr>
          <a:lstStyle/>
          <a:p>
            <a:pPr>
              <a:spcBef>
                <a:spcPct val="50000"/>
              </a:spcBef>
            </a:pPr>
            <a:r>
              <a:rPr lang="zh-CN" altLang="en-US" sz="2000"/>
              <a:t>解得，</a:t>
            </a:r>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308"/>
                                        </p:tgtEl>
                                        <p:attrNameLst>
                                          <p:attrName>style.visibility</p:attrName>
                                        </p:attrNameLst>
                                      </p:cBhvr>
                                      <p:to>
                                        <p:strVal val="visible"/>
                                      </p:to>
                                    </p:set>
                                    <p:animEffect transition="in" filter="wipe(left)">
                                      <p:cBhvr>
                                        <p:cTn id="7" dur="1000"/>
                                        <p:tgtEl>
                                          <p:spTgt spid="12308"/>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12290"/>
                                        </p:tgtEl>
                                        <p:attrNameLst>
                                          <p:attrName>style.visibility</p:attrName>
                                        </p:attrNameLst>
                                      </p:cBhvr>
                                      <p:to>
                                        <p:strVal val="visible"/>
                                      </p:to>
                                    </p:set>
                                    <p:anim calcmode="discrete" valueType="clr">
                                      <p:cBhvr override="childStyle">
                                        <p:cTn id="12" dur="80"/>
                                        <p:tgtEl>
                                          <p:spTgt spid="12290"/>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12290"/>
                                        </p:tgtEl>
                                        <p:attrNameLst>
                                          <p:attrName>fillcolor</p:attrName>
                                        </p:attrNameLst>
                                      </p:cBhvr>
                                      <p:tavLst>
                                        <p:tav tm="0">
                                          <p:val>
                                            <p:clrVal>
                                              <a:schemeClr val="accent2"/>
                                            </p:clrVal>
                                          </p:val>
                                        </p:tav>
                                        <p:tav tm="50000">
                                          <p:val>
                                            <p:clrVal>
                                              <a:schemeClr val="hlink"/>
                                            </p:clrVal>
                                          </p:val>
                                        </p:tav>
                                      </p:tavLst>
                                    </p:anim>
                                    <p:set>
                                      <p:cBhvr>
                                        <p:cTn id="14" dur="80"/>
                                        <p:tgtEl>
                                          <p:spTgt spid="12290"/>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12291"/>
                                        </p:tgtEl>
                                        <p:attrNameLst>
                                          <p:attrName>style.visibility</p:attrName>
                                        </p:attrNameLst>
                                      </p:cBhvr>
                                      <p:to>
                                        <p:strVal val="visible"/>
                                      </p:to>
                                    </p:set>
                                    <p:animEffect transition="in" filter="wedge">
                                      <p:cBhvr>
                                        <p:cTn id="19" dur="2000"/>
                                        <p:tgtEl>
                                          <p:spTgt spid="12291"/>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strips(downLeft)">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up)">
                                      <p:cBhvr>
                                        <p:cTn id="35" dur="1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12292"/>
                                        </p:tgtEl>
                                        <p:attrNameLst>
                                          <p:attrName>style.visibility</p:attrName>
                                        </p:attrNameLst>
                                      </p:cBhvr>
                                      <p:to>
                                        <p:strVal val="visible"/>
                                      </p:to>
                                    </p:set>
                                    <p:animEffect transition="in" filter="wedge">
                                      <p:cBhvr>
                                        <p:cTn id="40" dur="2000"/>
                                        <p:tgtEl>
                                          <p:spTgt spid="1229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up)">
                                      <p:cBhvr>
                                        <p:cTn id="45" dur="1000"/>
                                        <p:tgtEl>
                                          <p:spTgt spid="3"/>
                                        </p:tgtEl>
                                      </p:cBhvr>
                                    </p:animEffect>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up)">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utoUpdateAnimBg="0"/>
      <p:bldP spid="12292" grpId="0" autoUpdateAnimBg="0"/>
      <p:bldP spid="12308" grpId="0"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_2">
  <a:themeElements>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2">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400" b="1"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TotalTime>
  <Pages>0</Pages>
  <Words>2109</Words>
  <Characters>0</Characters>
  <Application>Microsoft Office PowerPoint</Application>
  <DocSecurity>0</DocSecurity>
  <PresentationFormat>全屏显示(4:3)</PresentationFormat>
  <Lines>0</Lines>
  <Paragraphs>164</Paragraphs>
  <Slides>17</Slides>
  <Notes>0</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2</vt:i4>
      </vt:variant>
      <vt:variant>
        <vt:lpstr>幻灯片标题</vt:lpstr>
      </vt:variant>
      <vt:variant>
        <vt:i4>17</vt:i4>
      </vt:variant>
    </vt:vector>
  </HeadingPairs>
  <TitlesOfParts>
    <vt:vector size="29" baseType="lpstr">
      <vt:lpstr>Arial</vt:lpstr>
      <vt:lpstr>宋体</vt:lpstr>
      <vt:lpstr>Calibri</vt:lpstr>
      <vt:lpstr>Times New Roman</vt:lpstr>
      <vt:lpstr>隶书</vt:lpstr>
      <vt:lpstr>华文细黑</vt:lpstr>
      <vt:lpstr>黑体</vt:lpstr>
      <vt:lpstr>楷体_GB2312</vt:lpstr>
      <vt:lpstr>默认设计模板</vt:lpstr>
      <vt:lpstr>默认设计模板_2</vt:lpstr>
      <vt:lpstr>Microsoft 公式 3.0</vt:lpstr>
      <vt:lpstr>Equation.DSMT4</vt:lpstr>
      <vt:lpstr>幻灯片 1</vt:lpstr>
      <vt:lpstr>幻灯片 2</vt:lpstr>
      <vt:lpstr>幻灯片 3</vt:lpstr>
      <vt:lpstr>已知量与未知量的关系</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cp:lastModifiedBy>
  <cp:revision>3</cp:revision>
  <cp:lastPrinted>1899-12-30T00:00:00Z</cp:lastPrinted>
  <dcterms:created xsi:type="dcterms:W3CDTF">2004-10-20T00:42:39Z</dcterms:created>
  <dcterms:modified xsi:type="dcterms:W3CDTF">2018-04-28T00:46:27Z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